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handoutMasterIdLst>
    <p:handoutMasterId r:id="rId44"/>
  </p:handoutMasterIdLst>
  <p:sldIdLst>
    <p:sldId id="259" r:id="rId3"/>
    <p:sldId id="257" r:id="rId4"/>
    <p:sldId id="263" r:id="rId5"/>
    <p:sldId id="268" r:id="rId6"/>
    <p:sldId id="260" r:id="rId7"/>
    <p:sldId id="264" r:id="rId8"/>
    <p:sldId id="261" r:id="rId9"/>
    <p:sldId id="272" r:id="rId11"/>
    <p:sldId id="258" r:id="rId12"/>
    <p:sldId id="315" r:id="rId13"/>
    <p:sldId id="316" r:id="rId14"/>
    <p:sldId id="276" r:id="rId15"/>
    <p:sldId id="274" r:id="rId16"/>
    <p:sldId id="277" r:id="rId17"/>
    <p:sldId id="289" r:id="rId18"/>
    <p:sldId id="275" r:id="rId19"/>
    <p:sldId id="278" r:id="rId20"/>
    <p:sldId id="281" r:id="rId21"/>
    <p:sldId id="279" r:id="rId22"/>
    <p:sldId id="280" r:id="rId23"/>
    <p:sldId id="282" r:id="rId24"/>
    <p:sldId id="283" r:id="rId25"/>
    <p:sldId id="286" r:id="rId26"/>
    <p:sldId id="287" r:id="rId27"/>
    <p:sldId id="288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9" r:id="rId36"/>
    <p:sldId id="300" r:id="rId37"/>
    <p:sldId id="317" r:id="rId38"/>
    <p:sldId id="320" r:id="rId39"/>
    <p:sldId id="321" r:id="rId40"/>
    <p:sldId id="313" r:id="rId41"/>
    <p:sldId id="311" r:id="rId42"/>
    <p:sldId id="310" r:id="rId43"/>
  </p:sldIdLst>
  <p:sldSz cx="12192000" cy="6858000"/>
  <p:notesSz cx="6858000" cy="9144000"/>
  <p:custDataLst>
    <p:tags r:id="rId4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B1BCC9"/>
    <a:srgbClr val="CFCFD8"/>
    <a:srgbClr val="ABB9C7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5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8" Type="http://schemas.openxmlformats.org/officeDocument/2006/relationships/tags" Target="tags/tag103.xml"/><Relationship Id="rId47" Type="http://schemas.openxmlformats.org/officeDocument/2006/relationships/tableStyles" Target="tableStyles.xml"/><Relationship Id="rId46" Type="http://schemas.openxmlformats.org/officeDocument/2006/relationships/viewProps" Target="viewProps.xml"/><Relationship Id="rId45" Type="http://schemas.openxmlformats.org/officeDocument/2006/relationships/presProps" Target="presProps.xml"/><Relationship Id="rId44" Type="http://schemas.openxmlformats.org/officeDocument/2006/relationships/handoutMaster" Target="handoutMasters/handoutMaster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3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2.xml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3.xml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4.xml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5.xml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6.xml"/><Relationship Id="rId1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7.xml"/><Relationship Id="rId1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8.xml"/><Relationship Id="rId1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9.xml"/><Relationship Id="rId1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0.xml"/><Relationship Id="rId1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1.xml"/><Relationship Id="rId1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2.xml"/><Relationship Id="rId1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3.xml"/><Relationship Id="rId1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4.xml"/><Relationship Id="rId1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6.xml"/><Relationship Id="rId1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7.xml"/><Relationship Id="rId1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0.xml"/><Relationship Id="rId1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1.xml"/><Relationship Id="rId1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2.xml"/><Relationship Id="rId1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3.xml"/><Relationship Id="rId1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4.xml"/><Relationship Id="rId1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5.xml"/><Relationship Id="rId1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6.xml"/><Relationship Id="rId1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8.xml"/><Relationship Id="rId1" Type="http://schemas.openxmlformats.org/officeDocument/2006/relationships/image" Target="../media/image1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9.xml"/><Relationship Id="rId1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6.xml"/><Relationship Id="rId1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0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8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0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3281045" y="2406015"/>
            <a:ext cx="569404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en-US" altLang="zh-CN" sz="4400" b="1">
                <a:solidFill>
                  <a:srgbClr val="002060"/>
                </a:solidFill>
                <a:latin typeface="+mj-ea"/>
                <a:ea typeface="+mj-ea"/>
                <a:cs typeface="+mj-ea"/>
              </a:rPr>
              <a:t>Welov·H600pr</a:t>
            </a:r>
            <a:r>
              <a:rPr lang="en-US" altLang="zh-CN" sz="4400" b="1">
                <a:solidFill>
                  <a:srgbClr val="002060"/>
                </a:solidFill>
                <a:latin typeface="+mj-ea"/>
                <a:ea typeface="+mj-ea"/>
                <a:cs typeface="+mj-ea"/>
              </a:rPr>
              <a:t>o </a:t>
            </a:r>
            <a:endParaRPr lang="en-US" altLang="zh-CN" sz="4400" b="1">
              <a:solidFill>
                <a:srgbClr val="002060"/>
              </a:solidFill>
              <a:latin typeface="+mj-ea"/>
              <a:ea typeface="+mj-ea"/>
              <a:cs typeface="+mj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930140" y="3560445"/>
            <a:ext cx="239585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dist">
              <a:lnSpc>
                <a:spcPct val="150000"/>
              </a:lnSpc>
            </a:pPr>
            <a:r>
              <a:rPr lang="zh-CN" altLang="en-US" sz="2000" b="1">
                <a:solidFill>
                  <a:srgbClr val="002060"/>
                </a:solidFill>
                <a:latin typeface="+mj-ea"/>
                <a:ea typeface="+mj-ea"/>
                <a:cs typeface="+mj-ea"/>
                <a:sym typeface="+mn-ea"/>
              </a:rPr>
              <a:t>视频故事方案</a:t>
            </a:r>
            <a:endParaRPr lang="zh-CN" altLang="en-US" sz="2000" b="1">
              <a:solidFill>
                <a:srgbClr val="002060"/>
              </a:solidFill>
              <a:latin typeface="+mj-ea"/>
              <a:ea typeface="+mj-ea"/>
              <a:cs typeface="+mj-ea"/>
              <a:sym typeface="+mn-ea"/>
            </a:endParaRPr>
          </a:p>
        </p:txBody>
      </p:sp>
      <p:pic>
        <p:nvPicPr>
          <p:cNvPr id="7" name="图片 6" descr="Welove logo 白色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25" y="309245"/>
            <a:ext cx="993140" cy="2565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225020" cy="68573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211050" cy="68453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03200" y="6088380"/>
            <a:ext cx="62623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叠化成真实实景的客厅，加湿器正在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运行。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36220" y="6198870"/>
            <a:ext cx="62623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叠化为真实场景的客厅，加湿器正在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运行。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36220" y="6198870"/>
            <a:ext cx="62623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阳光穿透窗帘，映射在熟睡的女主上，光影缓缓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变动。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l="252"/>
          <a:stretch>
            <a:fillRect/>
          </a:stretch>
        </p:blipFill>
        <p:spPr>
          <a:xfrm>
            <a:off x="0" y="422275"/>
            <a:ext cx="12189460" cy="60623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36220" y="6198870"/>
            <a:ext cx="62623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瞬间变为在草地上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睡觉。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635"/>
            <a:ext cx="12196445" cy="603123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36220" y="6198870"/>
            <a:ext cx="62623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后拉，拉出在草地上熟睡的大景，女主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缓缓醒来。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00" y="381000"/>
            <a:ext cx="12179300" cy="6096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89865" y="6393180"/>
            <a:ext cx="62623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中景视角，切换成卧室场景，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女主起床，在床上伸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懒腰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76760" cy="685736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89865" y="6300470"/>
            <a:ext cx="62623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女主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跳下床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27305"/>
            <a:ext cx="12185650" cy="688594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89865" y="6300470"/>
            <a:ext cx="62623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瞬间切换为森林户外里女主跳下溪流中的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一瞬间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1750" y="0"/>
            <a:ext cx="12224385" cy="68427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89865" y="6300470"/>
            <a:ext cx="62623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女主拿着咖啡杯在溪流里装水，然后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端起来。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3020" y="-47625"/>
            <a:ext cx="12224385" cy="690562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16535" y="2554605"/>
            <a:ext cx="7375525" cy="1160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50000"/>
              </a:lnSpc>
            </a:pPr>
            <a:r>
              <a:rPr lang="zh-CN" altLang="en-US" sz="1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目前品牌在市场状况，并非头牌地位，</a:t>
            </a:r>
            <a:endParaRPr lang="zh-CN" altLang="en-US" sz="1400" b="1">
              <a:solidFill>
                <a:srgbClr val="002060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单纯输出品质和卖点，在与头部企业竞争可能优势不大。</a:t>
            </a:r>
            <a:endParaRPr lang="zh-CN" altLang="en-US" sz="1400" b="1">
              <a:solidFill>
                <a:srgbClr val="002060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或许可以尝试针对初步意向客户，进行需求型宣传，引导冲动型购物。</a:t>
            </a:r>
            <a:endParaRPr lang="zh-CN" altLang="en-US" sz="1400" b="1">
              <a:solidFill>
                <a:srgbClr val="002060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16535" y="1438910"/>
            <a:ext cx="8005445" cy="10699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50000"/>
              </a:lnSpc>
            </a:pPr>
            <a:r>
              <a:rPr lang="zh-CN" altLang="en-US" sz="4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取需之所向，营造</a:t>
            </a:r>
            <a:r>
              <a:rPr lang="zh-CN" altLang="en-US" sz="4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冲动</a:t>
            </a:r>
            <a:endParaRPr lang="zh-CN" altLang="en-US" sz="4400" b="1">
              <a:solidFill>
                <a:srgbClr val="002060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52070"/>
            <a:ext cx="12193270" cy="67538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89865" y="6300470"/>
            <a:ext cx="62623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特写咖啡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杯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230"/>
          <a:stretch>
            <a:fillRect/>
          </a:stretch>
        </p:blipFill>
        <p:spPr>
          <a:xfrm>
            <a:off x="0" y="0"/>
            <a:ext cx="12192635" cy="670814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62560" y="6339840"/>
            <a:ext cx="9628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瞬间切回家里场景，女主拿着咖啡杯在客厅里走到绿植面前，呼叫alexa打开自动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模式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202555" y="4570730"/>
            <a:ext cx="609600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1600" b="1">
                <a:solidFill>
                  <a:schemeClr val="bg1"/>
                </a:solidFill>
              </a:rPr>
              <a:t>Keep the humidity at around 60% RH</a:t>
            </a:r>
            <a:endParaRPr lang="zh-CN" altLang="en-US" sz="1600" b="1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</a:rPr>
              <a:t>保持湿度在60%RH左右</a:t>
            </a:r>
            <a:endParaRPr lang="zh-CN" altLang="en-US" sz="1600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35" y="0"/>
            <a:ext cx="12192635" cy="685863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62560" y="6339840"/>
            <a:ext cx="9628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植物特写，切换成盆栽在森林草原的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场景。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934075" y="3651250"/>
            <a:ext cx="6096000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</a:rPr>
              <a:t>Plant Humidity Care植物湿度养护</a:t>
            </a:r>
            <a:endParaRPr lang="zh-CN" altLang="en-US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</a:rPr>
              <a:t>Meet the growth needs of different plants</a:t>
            </a:r>
            <a:endParaRPr lang="zh-CN" altLang="en-US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</a:rPr>
              <a:t>满足不同植物的生长需求</a:t>
            </a:r>
            <a:endParaRPr lang="zh-CN" altLang="en-US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61620"/>
            <a:ext cx="12197080" cy="597154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62560" y="6339840"/>
            <a:ext cx="9628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切回家庭场景，女主用香精滴入加湿器。</a:t>
            </a:r>
            <a:endParaRPr lang="en-US" altLang="zh-CN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7641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62560" y="6339840"/>
            <a:ext cx="9628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通过一滴香精，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转场到自然场景，滴在花朵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上。</a:t>
            </a:r>
            <a:endParaRPr lang="en-US" altLang="zh-CN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9555" y="1218565"/>
            <a:ext cx="6096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</a:rPr>
              <a:t>Aromatherapy芳香疗法</a:t>
            </a:r>
            <a:endParaRPr lang="zh-CN" altLang="en-US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</a:rPr>
              <a:t>Add essential oils to fill the room with a pleasant scent.</a:t>
            </a:r>
            <a:endParaRPr lang="zh-CN" altLang="en-US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r="391"/>
          <a:stretch>
            <a:fillRect/>
          </a:stretch>
        </p:blipFill>
        <p:spPr>
          <a:xfrm>
            <a:off x="0" y="0"/>
            <a:ext cx="12192000" cy="68427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62560" y="6339840"/>
            <a:ext cx="9628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摇到旁边的草原上，女主在沙发上坐着深呼吸享受空气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芬芳。</a:t>
            </a:r>
            <a:endParaRPr lang="en-US" altLang="zh-CN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748655" y="537019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>
                <a:solidFill>
                  <a:schemeClr val="bg1"/>
                </a:solidFill>
              </a:rPr>
              <a:t>添加精油，让房间充满宜人香味</a:t>
            </a:r>
            <a:endParaRPr lang="zh-CN" altLang="en-US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79323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62560" y="6339840"/>
            <a:ext cx="9628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女主感觉到湿度不满意，拿起手机打开</a:t>
            </a:r>
            <a:r>
              <a:rPr lang="en-US" altLang="zh-CN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AIdot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，远程操控。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2765" y="3905885"/>
            <a:ext cx="424053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</a:rPr>
              <a:t>Achieve remote control via Aidot APP</a:t>
            </a:r>
            <a:endParaRPr lang="zh-CN" altLang="en-US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</a:rPr>
              <a:t>通过Aidot APP实现远程控制</a:t>
            </a:r>
            <a:endParaRPr lang="zh-CN" altLang="en-US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7832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62560" y="6099175"/>
            <a:ext cx="9628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切换到客厅场景，加湿器加大喷雾量，镜头推向烟雾。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619115" y="1724660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>
                <a:solidFill>
                  <a:schemeClr val="bg1"/>
                </a:solidFill>
              </a:rPr>
              <a:t>BoostMist™  tech</a:t>
            </a:r>
            <a:endParaRPr lang="zh-CN" altLang="en-US">
              <a:solidFill>
                <a:schemeClr val="bg1"/>
              </a:solidFill>
            </a:endParaRPr>
          </a:p>
          <a:p>
            <a:pPr algn="ctr"/>
            <a:r>
              <a:rPr lang="zh-CN" altLang="en-US">
                <a:solidFill>
                  <a:schemeClr val="bg1"/>
                </a:solidFill>
              </a:rPr>
              <a:t>Greatly Increase Mist Output大幅增加出雾量</a:t>
            </a:r>
            <a:endParaRPr lang="zh-CN" altLang="en-US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218670" cy="68535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62560" y="6099175"/>
            <a:ext cx="9628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通过烟雾转场到自然场景，森林中有大量的雾气。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22375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62560" y="6099175"/>
            <a:ext cx="9628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女主张开双手，深呼吸，感受森林一般的湿度空气。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96875" y="2792730"/>
            <a:ext cx="7375525" cy="22987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50000"/>
              </a:lnSpc>
            </a:pPr>
            <a:r>
              <a:rPr lang="zh-CN" altLang="en-US" sz="1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解决：用户没有加湿器（现状）</a:t>
            </a:r>
            <a:r>
              <a:rPr lang="en-US" altLang="zh-CN" sz="1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→</a:t>
            </a:r>
            <a:r>
              <a:rPr lang="zh-CN" altLang="en-US" sz="1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有加湿器后</a:t>
            </a:r>
            <a:r>
              <a:rPr lang="zh-CN" altLang="en-US" sz="1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会带来怎样的</a:t>
            </a:r>
            <a:r>
              <a:rPr lang="zh-CN" altLang="en-US" sz="1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生活？</a:t>
            </a:r>
            <a:endParaRPr lang="zh-CN" altLang="en-US" sz="1400" b="1">
              <a:solidFill>
                <a:srgbClr val="002060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升级</a:t>
            </a:r>
            <a:r>
              <a:rPr lang="en-US" altLang="zh-CN" sz="1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;</a:t>
            </a:r>
            <a:r>
              <a:rPr lang="zh-CN" altLang="en-US" sz="1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有加湿器的生活体验是如何？（从理性需求升级到感性</a:t>
            </a:r>
            <a:r>
              <a:rPr lang="zh-CN" altLang="en-US" sz="1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冲动）</a:t>
            </a:r>
            <a:endParaRPr lang="zh-CN" altLang="en-US" sz="1400" b="1">
              <a:solidFill>
                <a:srgbClr val="002060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69240" y="1484630"/>
            <a:ext cx="7375525" cy="10699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50000"/>
              </a:lnSpc>
            </a:pPr>
            <a:r>
              <a:rPr lang="zh-CN" altLang="en-US" sz="4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创造欲望</a:t>
            </a:r>
            <a:r>
              <a:rPr lang="en-US" altLang="zh-CN" sz="4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→</a:t>
            </a:r>
            <a:r>
              <a:rPr lang="zh-CN" altLang="en-US" sz="4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升级</a:t>
            </a:r>
            <a:r>
              <a:rPr lang="zh-CN" altLang="en-US" sz="4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需求</a:t>
            </a:r>
            <a:endParaRPr lang="zh-CN" altLang="en-US" sz="4400" b="1">
              <a:solidFill>
                <a:srgbClr val="002060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l="338"/>
          <a:stretch>
            <a:fillRect/>
          </a:stretch>
        </p:blipFill>
        <p:spPr>
          <a:xfrm>
            <a:off x="-3175" y="366395"/>
            <a:ext cx="12195175" cy="6048375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6" name="文本框 5"/>
          <p:cNvSpPr txBox="1"/>
          <p:nvPr/>
        </p:nvSpPr>
        <p:spPr>
          <a:xfrm>
            <a:off x="99060" y="6362700"/>
            <a:ext cx="9628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女主用手抚摸绿叶。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22275"/>
            <a:ext cx="12186285" cy="604837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9060" y="6362700"/>
            <a:ext cx="9628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顺着动作转到客厅里，女主正在做瑜伽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动作。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t="246"/>
          <a:stretch>
            <a:fillRect/>
          </a:stretch>
        </p:blipFill>
        <p:spPr>
          <a:xfrm>
            <a:off x="0" y="0"/>
            <a:ext cx="12193905" cy="68262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9060" y="6362700"/>
            <a:ext cx="9628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镜头摇到女主做瑜伽前的电视，电视正在播放夜晚在森林中露营的画面，镜头朝着电视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冲去。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9845"/>
            <a:ext cx="12191365" cy="68281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9060" y="6362700"/>
            <a:ext cx="9628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通过电视画面转场到夜晚女主在森林中睡觉，面前的加湿器亮起夜灯（打开睡眠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模式）。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788025" y="4658360"/>
            <a:ext cx="6096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>
                <a:solidFill>
                  <a:schemeClr val="bg1"/>
                </a:solidFill>
              </a:rPr>
              <a:t>Sleep Mode</a:t>
            </a:r>
            <a:endParaRPr lang="zh-CN" altLang="en-US">
              <a:solidFill>
                <a:schemeClr val="bg1"/>
              </a:solidFill>
            </a:endParaRPr>
          </a:p>
          <a:p>
            <a:pPr algn="ctr"/>
            <a:r>
              <a:rPr lang="zh-CN" altLang="en-US">
                <a:solidFill>
                  <a:schemeClr val="bg1"/>
                </a:solidFill>
              </a:rPr>
              <a:t>Turn off all lights and provide you a quiet sleep</a:t>
            </a:r>
            <a:endParaRPr lang="zh-CN" altLang="en-US">
              <a:solidFill>
                <a:schemeClr val="bg1"/>
              </a:solidFill>
            </a:endParaRPr>
          </a:p>
          <a:p>
            <a:pPr algn="ctr"/>
            <a:r>
              <a:rPr lang="zh-CN" altLang="en-US">
                <a:solidFill>
                  <a:schemeClr val="bg1"/>
                </a:solidFill>
              </a:rPr>
              <a:t>关掉所有灯，让您享受安静的睡眠</a:t>
            </a:r>
            <a:endParaRPr lang="zh-CN" altLang="en-US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51435"/>
            <a:ext cx="12193270" cy="680656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9060" y="6362700"/>
            <a:ext cx="9628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通过加湿器特写，叠化（转场）到卧室场景，女主正在惬意的熟睡，亮出品牌</a:t>
            </a:r>
            <a:r>
              <a:rPr lang="en-US" altLang="zh-CN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LOGO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结尾。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969635" y="4627245"/>
            <a:ext cx="6096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</a:rPr>
              <a:t>Welov Smart Ultrasonic Cool Mist Humidifier</a:t>
            </a:r>
            <a:endParaRPr lang="zh-CN" altLang="en-US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</a:rPr>
              <a:t>Welov智能超声波冷雾加湿器</a:t>
            </a:r>
            <a:endParaRPr lang="zh-CN" altLang="en-US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267200" y="3114040"/>
            <a:ext cx="36576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三维部分可能需要更换调性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225020" cy="68573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211050" cy="68453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1661795" y="2908300"/>
            <a:ext cx="8987790" cy="1192530"/>
            <a:chOff x="1926" y="4580"/>
            <a:chExt cx="14154" cy="1878"/>
          </a:xfrm>
        </p:grpSpPr>
        <p:sp>
          <p:nvSpPr>
            <p:cNvPr id="6" name="文本框 5"/>
            <p:cNvSpPr txBox="1"/>
            <p:nvPr/>
          </p:nvSpPr>
          <p:spPr>
            <a:xfrm>
              <a:off x="5413" y="4580"/>
              <a:ext cx="10611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家庭线：在卧室起床</a:t>
              </a:r>
              <a:r>
                <a:rPr lang="en-US" altLang="zh-CN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-</a:t>
              </a:r>
              <a:r>
                <a:rPr lang="zh-CN" altLang="en-US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早上倒咖啡</a:t>
              </a:r>
              <a:r>
                <a:rPr lang="en-US" altLang="zh-CN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-</a:t>
              </a:r>
              <a:r>
                <a:rPr lang="zh-CN" altLang="en-US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沙发看电视</a:t>
              </a:r>
              <a:r>
                <a:rPr lang="en-US" altLang="zh-CN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-</a:t>
              </a:r>
              <a:r>
                <a:rPr lang="zh-CN" altLang="en-US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植物浇水</a:t>
              </a:r>
              <a:r>
                <a:rPr lang="en-US" altLang="zh-CN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-</a:t>
              </a:r>
              <a:r>
                <a:rPr lang="zh-CN" altLang="en-US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做瑜伽</a:t>
              </a:r>
              <a:r>
                <a:rPr lang="en-US" altLang="zh-CN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-</a:t>
              </a:r>
              <a:r>
                <a:rPr lang="zh-CN" altLang="en-US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做晚饭</a:t>
              </a:r>
              <a:r>
                <a:rPr lang="en-US" altLang="zh-CN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-</a:t>
              </a:r>
              <a:r>
                <a:rPr lang="zh-CN" altLang="en-US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卧室</a:t>
              </a:r>
              <a:r>
                <a:rPr lang="zh-CN" altLang="en-US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睡觉</a:t>
              </a:r>
              <a:endParaRPr lang="zh-CN" altLang="en-US" sz="1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926" y="4903"/>
              <a:ext cx="3275" cy="1338"/>
              <a:chOff x="1926" y="4903"/>
              <a:chExt cx="3275" cy="1338"/>
            </a:xfrm>
          </p:grpSpPr>
          <p:sp>
            <p:nvSpPr>
              <p:cNvPr id="4" name="文本框 3"/>
              <p:cNvSpPr txBox="1"/>
              <p:nvPr/>
            </p:nvSpPr>
            <p:spPr>
              <a:xfrm>
                <a:off x="1926" y="5341"/>
                <a:ext cx="2124" cy="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200" b="1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三维部分（自然）</a:t>
                </a:r>
                <a:endParaRPr lang="zh-CN" altLang="en-US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cxnSp>
            <p:nvCxnSpPr>
              <p:cNvPr id="5" name="直接连接符 4"/>
              <p:cNvCxnSpPr/>
              <p:nvPr/>
            </p:nvCxnSpPr>
            <p:spPr>
              <a:xfrm>
                <a:off x="4022" y="5572"/>
                <a:ext cx="735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/>
              <p:nvPr/>
            </p:nvCxnSpPr>
            <p:spPr>
              <a:xfrm>
                <a:off x="4732" y="4903"/>
                <a:ext cx="434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 flipH="1" flipV="1">
                <a:off x="4746" y="4907"/>
                <a:ext cx="28" cy="1316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0" name="直接连接符 9"/>
              <p:cNvCxnSpPr/>
              <p:nvPr/>
            </p:nvCxnSpPr>
            <p:spPr>
              <a:xfrm>
                <a:off x="4767" y="6241"/>
                <a:ext cx="434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12" name="文本框 11"/>
            <p:cNvSpPr txBox="1"/>
            <p:nvPr/>
          </p:nvSpPr>
          <p:spPr>
            <a:xfrm>
              <a:off x="5470" y="6024"/>
              <a:ext cx="10611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户外线：在草地起床</a:t>
              </a:r>
              <a:r>
                <a:rPr lang="en-US" altLang="zh-CN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-</a:t>
              </a:r>
              <a:r>
                <a:rPr lang="zh-CN" altLang="en-US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溪流玩水</a:t>
              </a:r>
              <a:r>
                <a:rPr lang="en-US" altLang="zh-CN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-</a:t>
              </a:r>
              <a:r>
                <a:rPr lang="zh-CN" altLang="en-US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花丛里静坐</a:t>
              </a:r>
              <a:r>
                <a:rPr lang="en-US" altLang="zh-CN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-</a:t>
              </a:r>
              <a:r>
                <a:rPr lang="zh-CN" altLang="en-US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穿越森林</a:t>
              </a:r>
              <a:r>
                <a:rPr lang="en-US" altLang="zh-CN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-</a:t>
              </a:r>
              <a:r>
                <a:rPr lang="zh-CN" altLang="en-US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攀岩</a:t>
              </a:r>
              <a:r>
                <a:rPr lang="en-US" altLang="zh-CN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-</a:t>
              </a:r>
              <a:r>
                <a:rPr lang="zh-CN" altLang="en-US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烧火野炊</a:t>
              </a:r>
              <a:r>
                <a:rPr lang="en-US" altLang="zh-CN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-</a:t>
              </a:r>
              <a:r>
                <a:rPr lang="zh-CN" altLang="en-US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露营</a:t>
              </a:r>
              <a:r>
                <a:rPr lang="zh-CN" altLang="en-US" sz="12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睡觉</a:t>
              </a:r>
              <a:endParaRPr lang="zh-CN" altLang="en-US" sz="1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070610" y="1783080"/>
            <a:ext cx="9624695" cy="35998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200000"/>
              </a:lnSpc>
            </a:pP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影片说明：</a:t>
            </a:r>
            <a:endParaRPr lang="zh-CN" altLang="en-US" sz="16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影片开篇是三维，营造产品调性。后续内容分为两条故事线，一条是家里的正常生活，一条是自然露营的生活，通过剪辑手法和关键帧的转场手法，不断的来回穿插生活。寓意有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H600por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加湿器的生活跟大自然生活一样，可以不用出远门就可以感受到自然生活的惬意。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补充说明：</a:t>
            </a:r>
            <a:endParaRPr lang="zh-CN" altLang="en-US" sz="1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这条视频方案并没有过多渲染卖点，亦或是普通常规的拍摄屋内加湿器的场景，而是重点给初级用户（还没有拥有加湿器的人群）渲染加重有加湿器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能呼吸自然空气的</a:t>
            </a:r>
            <a:r>
              <a:rPr lang="zh-CN" altLang="en-US" sz="1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记忆点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，通过创意的手法衔接和唯美的画面吸引初级用户眼球，不断加强制造用户的</a:t>
            </a:r>
            <a:r>
              <a:rPr lang="zh-CN" altLang="en-US" sz="1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冲动型购物心理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327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674620" y="1888490"/>
            <a:ext cx="7484745" cy="23609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50000"/>
              </a:lnSpc>
            </a:pPr>
            <a:r>
              <a:rPr lang="zh-CN" altLang="en-US" sz="4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用抽象</a:t>
            </a:r>
            <a:r>
              <a:rPr lang="zh-CN" altLang="en-US" sz="4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营造体验</a:t>
            </a:r>
            <a:endParaRPr lang="zh-CN" altLang="en-US" sz="4400" b="1">
              <a:solidFill>
                <a:srgbClr val="002060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4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         </a:t>
            </a:r>
            <a:r>
              <a:rPr lang="zh-CN" altLang="en-US" sz="4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用夸张表达</a:t>
            </a:r>
            <a:r>
              <a:rPr lang="zh-CN" altLang="en-US" sz="4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情感</a:t>
            </a:r>
            <a:endParaRPr lang="zh-CN" altLang="en-US" sz="4400" b="1">
              <a:solidFill>
                <a:srgbClr val="002060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4279265" y="2512060"/>
            <a:ext cx="422973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>
              <a:lnSpc>
                <a:spcPct val="150000"/>
              </a:lnSpc>
            </a:pPr>
            <a:r>
              <a:rPr lang="en-US" altLang="zh-CN" sz="4400" b="1">
                <a:solidFill>
                  <a:srgbClr val="002060"/>
                </a:solidFill>
                <a:latin typeface="+mj-ea"/>
                <a:ea typeface="+mj-ea"/>
                <a:cs typeface="+mj-ea"/>
              </a:rPr>
              <a:t>THANKS </a:t>
            </a:r>
            <a:endParaRPr lang="en-US" altLang="zh-CN" sz="4400" b="1">
              <a:solidFill>
                <a:srgbClr val="002060"/>
              </a:solidFill>
              <a:latin typeface="+mj-ea"/>
              <a:ea typeface="+mj-ea"/>
              <a:cs typeface="+mj-ea"/>
            </a:endParaRPr>
          </a:p>
        </p:txBody>
      </p:sp>
      <p:pic>
        <p:nvPicPr>
          <p:cNvPr id="7" name="图片 6" descr="Welove logo 白色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25" y="309245"/>
            <a:ext cx="993140" cy="2565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4925" y="0"/>
            <a:ext cx="1222756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040380" y="2017395"/>
            <a:ext cx="6076315" cy="147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50000"/>
              </a:lnSpc>
            </a:pPr>
            <a:r>
              <a:rPr lang="zh-CN" altLang="en-US" sz="4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让自然生活，</a:t>
            </a:r>
            <a:r>
              <a:rPr lang="zh-CN" altLang="en-US" sz="44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无处不在</a:t>
            </a:r>
            <a:endParaRPr lang="zh-CN" altLang="en-US" sz="4400" b="1">
              <a:solidFill>
                <a:srgbClr val="002060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         </a:t>
            </a:r>
            <a:r>
              <a:rPr lang="zh-CN" altLang="en-US" sz="2000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Let nature's life be everywhere</a:t>
            </a:r>
            <a:endParaRPr lang="zh-CN" altLang="en-US" sz="2000" b="1">
              <a:solidFill>
                <a:srgbClr val="002060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91455" y="3683000"/>
            <a:ext cx="1278255" cy="507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三维</a:t>
            </a:r>
            <a:r>
              <a:rPr lang="en-US" altLang="zh-CN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+</a:t>
            </a:r>
            <a:r>
              <a:rPr lang="zh-CN" altLang="en-US" b="1">
                <a:solidFill>
                  <a:srgbClr val="00206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charset="-122"/>
              </a:rPr>
              <a:t>实拍</a:t>
            </a:r>
            <a:endParaRPr lang="zh-CN" altLang="en-US" sz="600" b="1">
              <a:solidFill>
                <a:srgbClr val="002060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073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83540" y="6198870"/>
            <a:ext cx="5168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平静的水面突然开始流动、汇聚，形成一处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漩涡。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223115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83540" y="6198870"/>
            <a:ext cx="5168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漩涡中心</a:t>
            </a:r>
            <a:r>
              <a:rPr lang="en-US" altLang="zh-CN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H600pro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的外形缓缓浮起来。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073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13715" y="1280795"/>
            <a:ext cx="1612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H600pr</a:t>
            </a:r>
            <a:r>
              <a:rPr lang="en-US" altLang="zh-CN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o</a:t>
            </a:r>
            <a:endParaRPr lang="en-US" altLang="zh-CN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83540" y="6198870"/>
            <a:ext cx="5168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亮出整个产品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形态。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21486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83540" y="6198870"/>
            <a:ext cx="62623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后拉出整个自然包围的客厅，渲染自然清新的</a:t>
            </a:r>
            <a:r>
              <a:rPr lang="zh-CN" altLang="en-US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产品调性。</a:t>
            </a:r>
            <a:endParaRPr lang="zh-CN" altLang="en-US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3.xml><?xml version="1.0" encoding="utf-8"?>
<p:tagLst xmlns:p="http://schemas.openxmlformats.org/presentationml/2006/main">
  <p:tag name="commondata" val="eyJoZGlkIjoiMGMxZTQ0YmFjYTk5ZTM0NjNlNzU4ZDJmNjlhNTc0ZDYifQ==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1675</Words>
  <Application>WPS 演示</Application>
  <PresentationFormat>宽屏</PresentationFormat>
  <Paragraphs>121</Paragraphs>
  <Slides>40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50" baseType="lpstr">
      <vt:lpstr>Arial</vt:lpstr>
      <vt:lpstr>宋体</vt:lpstr>
      <vt:lpstr>Wingdings</vt:lpstr>
      <vt:lpstr>Wingdings</vt:lpstr>
      <vt:lpstr>仿宋</vt:lpstr>
      <vt:lpstr>微软雅黑</vt:lpstr>
      <vt:lpstr>Arial Unicode MS</vt:lpstr>
      <vt:lpstr>Calibri</vt:lpstr>
      <vt:lpstr>汉仪古隶简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辣双撇</cp:lastModifiedBy>
  <cp:revision>172</cp:revision>
  <dcterms:created xsi:type="dcterms:W3CDTF">2019-06-19T02:08:00Z</dcterms:created>
  <dcterms:modified xsi:type="dcterms:W3CDTF">2024-05-30T05:48:10Z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ICV">
    <vt:lpwstr>87B5B0A72DEE48E8AFBABC740FF80A23_13</vt:lpwstr>
  </property>
</Properties>
</file>