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7.webp" ContentType="image/webp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5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95"/>
        <p:guide pos="384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web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rcRect t="7231" b="9203"/>
          <a:stretch>
            <a:fillRect/>
          </a:stretch>
        </p:blipFill>
        <p:spPr>
          <a:xfrm>
            <a:off x="0" y="0"/>
            <a:ext cx="12195175" cy="6858000"/>
          </a:xfrm>
          <a:prstGeom prst="rect">
            <a:avLst/>
          </a:prstGeom>
        </p:spPr>
      </p:pic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40995" y="4037965"/>
            <a:ext cx="3889375" cy="490220"/>
          </a:xfrm>
        </p:spPr>
        <p:txBody>
          <a:bodyPr>
            <a:noAutofit/>
          </a:bodyPr>
          <a:p>
            <a:pPr algn="l"/>
            <a:r>
              <a:rPr lang="zh-CN" altLang="en-US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《生活，需要</a:t>
            </a:r>
            <a:r>
              <a:rPr lang="zh-CN" altLang="en-US"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浪漫》</a:t>
            </a:r>
            <a:endParaRPr lang="zh-CN" altLang="en-US" sz="3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rcRect b="11506"/>
          <a:stretch>
            <a:fillRect/>
          </a:stretch>
        </p:blipFill>
        <p:spPr>
          <a:xfrm>
            <a:off x="6985" y="371475"/>
            <a:ext cx="12192000" cy="604647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-1270" y="-5715"/>
            <a:ext cx="12201525" cy="6863715"/>
            <a:chOff x="-2" y="-9"/>
            <a:chExt cx="19215" cy="10809"/>
          </a:xfrm>
        </p:grpSpPr>
        <p:sp>
          <p:nvSpPr>
            <p:cNvPr id="5" name="矩形 4"/>
            <p:cNvSpPr/>
            <p:nvPr/>
          </p:nvSpPr>
          <p:spPr>
            <a:xfrm>
              <a:off x="-2" y="-9"/>
              <a:ext cx="19213" cy="120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279"/>
              <a:ext cx="19213" cy="152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189230" y="239395"/>
            <a:ext cx="519874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妻子冲进客厅，被眼前的场景惊讶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到。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8580" y="6149975"/>
            <a:ext cx="70973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妻子：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Oh My God</a:t>
            </a:r>
            <a:endParaRPr lang="en-US" altLang="zh-CN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rcRect b="453"/>
          <a:stretch>
            <a:fillRect/>
          </a:stretch>
        </p:blipFill>
        <p:spPr>
          <a:xfrm>
            <a:off x="-1270" y="-5854"/>
            <a:ext cx="12192000" cy="6832879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-1270" y="-5715"/>
            <a:ext cx="12201525" cy="6863715"/>
            <a:chOff x="-2" y="-9"/>
            <a:chExt cx="19215" cy="10809"/>
          </a:xfrm>
        </p:grpSpPr>
        <p:sp>
          <p:nvSpPr>
            <p:cNvPr id="5" name="矩形 4"/>
            <p:cNvSpPr/>
            <p:nvPr/>
          </p:nvSpPr>
          <p:spPr>
            <a:xfrm>
              <a:off x="-2" y="-9"/>
              <a:ext cx="19213" cy="120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279"/>
              <a:ext cx="19213" cy="152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189230" y="239395"/>
            <a:ext cx="76003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客厅的球泡灯、灯条都发出彩色的光，随着音乐模式，都变换颜色，丈夫站在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中间。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" name="图片 9"/>
          <p:cNvPicPr/>
          <p:nvPr/>
        </p:nvPicPr>
        <p:blipFill>
          <a:blip r:embed="rId1"/>
          <a:srcRect b="7382"/>
          <a:stretch>
            <a:fillRect/>
          </a:stretch>
        </p:blipFill>
        <p:spPr>
          <a:xfrm>
            <a:off x="-6985" y="239395"/>
            <a:ext cx="12198985" cy="607060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-1270" y="-5715"/>
            <a:ext cx="12201525" cy="6863715"/>
            <a:chOff x="-2" y="-9"/>
            <a:chExt cx="19215" cy="10809"/>
          </a:xfrm>
        </p:grpSpPr>
        <p:sp>
          <p:nvSpPr>
            <p:cNvPr id="5" name="矩形 4"/>
            <p:cNvSpPr/>
            <p:nvPr/>
          </p:nvSpPr>
          <p:spPr>
            <a:xfrm>
              <a:off x="-2" y="-9"/>
              <a:ext cx="19213" cy="120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279"/>
              <a:ext cx="19213" cy="152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189230" y="239395"/>
            <a:ext cx="76003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丈夫叼着玫瑰，然后含情脉脉看着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妻子。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8580" y="6149975"/>
            <a:ext cx="70973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丈夫：生活需要浪漫，我可以邀请你跳一支舞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么？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479425"/>
            <a:ext cx="12190095" cy="611886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-1270" y="-5715"/>
            <a:ext cx="12201525" cy="6863715"/>
            <a:chOff x="-2" y="-9"/>
            <a:chExt cx="19215" cy="10809"/>
          </a:xfrm>
        </p:grpSpPr>
        <p:sp>
          <p:nvSpPr>
            <p:cNvPr id="5" name="矩形 4"/>
            <p:cNvSpPr/>
            <p:nvPr/>
          </p:nvSpPr>
          <p:spPr>
            <a:xfrm>
              <a:off x="-2" y="-9"/>
              <a:ext cx="19213" cy="120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279"/>
              <a:ext cx="19213" cy="152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189230" y="239395"/>
            <a:ext cx="76003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两人开始跳动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舞蹈。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5" y="416560"/>
            <a:ext cx="12185015" cy="602488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-1270" y="-5715"/>
            <a:ext cx="12201525" cy="6863715"/>
            <a:chOff x="-2" y="-9"/>
            <a:chExt cx="19215" cy="10809"/>
          </a:xfrm>
        </p:grpSpPr>
        <p:sp>
          <p:nvSpPr>
            <p:cNvPr id="5" name="矩形 4"/>
            <p:cNvSpPr/>
            <p:nvPr/>
          </p:nvSpPr>
          <p:spPr>
            <a:xfrm>
              <a:off x="-2" y="-9"/>
              <a:ext cx="19213" cy="120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279"/>
              <a:ext cx="19213" cy="152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189230" y="239395"/>
            <a:ext cx="76003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在舞蹈中展示球泡灯和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灯条。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561340"/>
            <a:ext cx="12192000" cy="586359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-1270" y="-5715"/>
            <a:ext cx="12201525" cy="6863715"/>
            <a:chOff x="-2" y="-9"/>
            <a:chExt cx="19215" cy="10809"/>
          </a:xfrm>
        </p:grpSpPr>
        <p:sp>
          <p:nvSpPr>
            <p:cNvPr id="5" name="矩形 4"/>
            <p:cNvSpPr/>
            <p:nvPr/>
          </p:nvSpPr>
          <p:spPr>
            <a:xfrm>
              <a:off x="-2" y="-9"/>
              <a:ext cx="19213" cy="120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279"/>
              <a:ext cx="19213" cy="152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189230" y="239395"/>
            <a:ext cx="76003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两人在客厅中跳舞，画面渐渐模糊，淡出字幕：生活需要浪漫。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/>
          <p:nvPr/>
        </p:nvPicPr>
        <p:blipFill>
          <a:blip r:embed="rId1"/>
          <a:srcRect b="10042"/>
          <a:stretch>
            <a:fillRect/>
          </a:stretch>
        </p:blipFill>
        <p:spPr>
          <a:xfrm>
            <a:off x="-1270" y="514985"/>
            <a:ext cx="12192635" cy="605282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-1270" y="-5715"/>
            <a:ext cx="12201525" cy="6863715"/>
            <a:chOff x="-2" y="-9"/>
            <a:chExt cx="19215" cy="10809"/>
          </a:xfrm>
        </p:grpSpPr>
        <p:sp>
          <p:nvSpPr>
            <p:cNvPr id="5" name="矩形 4"/>
            <p:cNvSpPr/>
            <p:nvPr/>
          </p:nvSpPr>
          <p:spPr>
            <a:xfrm>
              <a:off x="-2" y="-9"/>
              <a:ext cx="19213" cy="120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279"/>
              <a:ext cx="19213" cy="152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189230" y="239395"/>
            <a:ext cx="76003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结尾二：两人在客厅中跳舞，画面渐渐模糊，结果是妻子在洗碗时的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幻想。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" name="图片 9"/>
          <p:cNvPicPr/>
          <p:nvPr/>
        </p:nvPicPr>
        <p:blipFill>
          <a:blip r:embed="rId1"/>
          <a:stretch>
            <a:fillRect/>
          </a:stretch>
        </p:blipFill>
        <p:spPr>
          <a:xfrm>
            <a:off x="-1270" y="0"/>
            <a:ext cx="12192635" cy="681482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-1270" y="-5715"/>
            <a:ext cx="12201525" cy="6863715"/>
            <a:chOff x="-2" y="-9"/>
            <a:chExt cx="19215" cy="10809"/>
          </a:xfrm>
        </p:grpSpPr>
        <p:sp>
          <p:nvSpPr>
            <p:cNvPr id="5" name="矩形 4"/>
            <p:cNvSpPr/>
            <p:nvPr/>
          </p:nvSpPr>
          <p:spPr>
            <a:xfrm>
              <a:off x="-2" y="-9"/>
              <a:ext cx="19213" cy="120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279"/>
              <a:ext cx="19213" cy="152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189230" y="239395"/>
            <a:ext cx="76003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妻子走进客厅，很生气的对着丈夫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说话。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8580" y="6137275"/>
            <a:ext cx="70973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妻子：乔治！别问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为什么！去买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Linkind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的灯泡，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现在！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/>
          <p:nvPr/>
        </p:nvPicPr>
        <p:blipFill>
          <a:blip r:embed="rId1"/>
          <a:srcRect t="10465"/>
          <a:stretch>
            <a:fillRect/>
          </a:stretch>
        </p:blipFill>
        <p:spPr>
          <a:xfrm>
            <a:off x="6985" y="350520"/>
            <a:ext cx="12192000" cy="611759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-1270" y="-5715"/>
            <a:ext cx="12201525" cy="6863715"/>
            <a:chOff x="-2" y="-9"/>
            <a:chExt cx="19215" cy="10809"/>
          </a:xfrm>
        </p:grpSpPr>
        <p:sp>
          <p:nvSpPr>
            <p:cNvPr id="5" name="矩形 4"/>
            <p:cNvSpPr/>
            <p:nvPr/>
          </p:nvSpPr>
          <p:spPr>
            <a:xfrm>
              <a:off x="-2" y="-9"/>
              <a:ext cx="19213" cy="120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279"/>
              <a:ext cx="19213" cy="152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189230" y="239395"/>
            <a:ext cx="760031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丈夫把眼前的报纸拿下，露出一脸迷茫的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表情。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8580" y="6137275"/>
            <a:ext cx="70973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丈夫：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what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？？？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60985" y="493395"/>
            <a:ext cx="13658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400"/>
              <a:t>故事节奏点</a:t>
            </a:r>
            <a:endParaRPr lang="zh-CN" altLang="en-US" sz="1400"/>
          </a:p>
        </p:txBody>
      </p:sp>
      <p:grpSp>
        <p:nvGrpSpPr>
          <p:cNvPr id="33" name="组合 32"/>
          <p:cNvGrpSpPr/>
          <p:nvPr/>
        </p:nvGrpSpPr>
        <p:grpSpPr>
          <a:xfrm>
            <a:off x="416560" y="2120265"/>
            <a:ext cx="11378565" cy="1289685"/>
            <a:chOff x="733" y="1296"/>
            <a:chExt cx="17919" cy="2031"/>
          </a:xfrm>
        </p:grpSpPr>
        <p:cxnSp>
          <p:nvCxnSpPr>
            <p:cNvPr id="4" name="直接连接符 3"/>
            <p:cNvCxnSpPr/>
            <p:nvPr/>
          </p:nvCxnSpPr>
          <p:spPr>
            <a:xfrm>
              <a:off x="1893" y="2360"/>
              <a:ext cx="1559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6" name="椭圆 5"/>
            <p:cNvSpPr/>
            <p:nvPr/>
          </p:nvSpPr>
          <p:spPr>
            <a:xfrm>
              <a:off x="1851" y="2300"/>
              <a:ext cx="119" cy="1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733" y="2698"/>
              <a:ext cx="2151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800"/>
                <a:t>妻子诉说生活的日常</a:t>
              </a:r>
              <a:endParaRPr lang="zh-CN" altLang="en-US" sz="800"/>
            </a:p>
          </p:txBody>
        </p:sp>
        <p:sp>
          <p:nvSpPr>
            <p:cNvPr id="9" name="椭圆 8"/>
            <p:cNvSpPr/>
            <p:nvPr/>
          </p:nvSpPr>
          <p:spPr>
            <a:xfrm>
              <a:off x="3578" y="2300"/>
              <a:ext cx="119" cy="1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2562" y="2698"/>
              <a:ext cx="2151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800"/>
                <a:t>怀念结婚前的浪漫</a:t>
              </a:r>
              <a:endParaRPr lang="zh-CN" altLang="en-US" sz="800"/>
            </a:p>
          </p:txBody>
        </p:sp>
        <p:sp>
          <p:nvSpPr>
            <p:cNvPr id="11" name="椭圆 10"/>
            <p:cNvSpPr/>
            <p:nvPr/>
          </p:nvSpPr>
          <p:spPr>
            <a:xfrm>
              <a:off x="5240" y="2300"/>
              <a:ext cx="119" cy="1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4388" y="2648"/>
              <a:ext cx="1585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800"/>
                <a:t>丈夫没有回应</a:t>
              </a:r>
              <a:endParaRPr lang="zh-CN" altLang="en-US" sz="800"/>
            </a:p>
            <a:p>
              <a:pPr algn="ctr"/>
              <a:r>
                <a:rPr lang="zh-CN" altLang="en-US" sz="800"/>
                <a:t>只是倒</a:t>
              </a:r>
              <a:r>
                <a:rPr lang="zh-CN" altLang="en-US" sz="800"/>
                <a:t>数</a:t>
              </a:r>
              <a:endParaRPr lang="zh-CN" altLang="en-US" sz="800"/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893" y="1296"/>
              <a:ext cx="2151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800"/>
                <a:t>开始营造故事上的矛盾</a:t>
              </a:r>
              <a:endParaRPr lang="zh-CN" altLang="en-US" sz="800"/>
            </a:p>
            <a:p>
              <a:pPr algn="ctr"/>
              <a:r>
                <a:rPr lang="zh-CN" altLang="en-US" sz="800"/>
                <a:t>吸引</a:t>
              </a:r>
              <a:r>
                <a:rPr lang="zh-CN" altLang="en-US" sz="800"/>
                <a:t>看点</a:t>
              </a:r>
              <a:endParaRPr lang="zh-CN" altLang="en-US" sz="800"/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5013" y="1296"/>
              <a:ext cx="2279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800"/>
                <a:t>倒数营造</a:t>
              </a:r>
              <a:r>
                <a:rPr lang="zh-CN" altLang="en-US" sz="800"/>
                <a:t>悬念</a:t>
              </a:r>
              <a:endParaRPr lang="zh-CN" altLang="en-US" sz="800"/>
            </a:p>
            <a:p>
              <a:pPr algn="ctr"/>
              <a:r>
                <a:rPr lang="zh-CN" altLang="en-US" sz="800"/>
                <a:t>让观众以为要发生什么</a:t>
              </a:r>
              <a:r>
                <a:rPr lang="zh-CN" altLang="en-US" sz="800"/>
                <a:t>事情</a:t>
              </a:r>
              <a:endParaRPr lang="zh-CN" altLang="en-US" sz="800"/>
            </a:p>
          </p:txBody>
        </p:sp>
        <p:sp>
          <p:nvSpPr>
            <p:cNvPr id="16" name="椭圆 15"/>
            <p:cNvSpPr/>
            <p:nvPr/>
          </p:nvSpPr>
          <p:spPr>
            <a:xfrm flipH="1">
              <a:off x="6924" y="2296"/>
              <a:ext cx="142" cy="12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6203" y="2648"/>
              <a:ext cx="1585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800"/>
                <a:t>倒数到</a:t>
              </a:r>
              <a:r>
                <a:rPr lang="en-US" altLang="zh-CN" sz="800"/>
                <a:t>1</a:t>
              </a:r>
              <a:endParaRPr lang="en-US" altLang="zh-CN" sz="800"/>
            </a:p>
            <a:p>
              <a:pPr algn="ctr"/>
              <a:r>
                <a:rPr lang="zh-CN" altLang="en-US" sz="800"/>
                <a:t>妻子也冲进</a:t>
              </a:r>
              <a:r>
                <a:rPr lang="zh-CN" altLang="en-US" sz="800"/>
                <a:t>客厅</a:t>
              </a:r>
              <a:endParaRPr lang="zh-CN" altLang="en-US" sz="800"/>
            </a:p>
          </p:txBody>
        </p:sp>
        <p:sp>
          <p:nvSpPr>
            <p:cNvPr id="19" name="椭圆 18"/>
            <p:cNvSpPr/>
            <p:nvPr/>
          </p:nvSpPr>
          <p:spPr>
            <a:xfrm>
              <a:off x="9126" y="2297"/>
              <a:ext cx="119" cy="1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0" name="椭圆 19"/>
            <p:cNvSpPr/>
            <p:nvPr/>
          </p:nvSpPr>
          <p:spPr>
            <a:xfrm>
              <a:off x="15550" y="2297"/>
              <a:ext cx="119" cy="1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1" name="椭圆 20"/>
            <p:cNvSpPr/>
            <p:nvPr/>
          </p:nvSpPr>
          <p:spPr>
            <a:xfrm>
              <a:off x="10914" y="2301"/>
              <a:ext cx="119" cy="1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2" name="椭圆 21"/>
            <p:cNvSpPr/>
            <p:nvPr/>
          </p:nvSpPr>
          <p:spPr>
            <a:xfrm>
              <a:off x="13387" y="2301"/>
              <a:ext cx="119" cy="1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3" name="椭圆 22"/>
            <p:cNvSpPr/>
            <p:nvPr/>
          </p:nvSpPr>
          <p:spPr>
            <a:xfrm>
              <a:off x="17411" y="2301"/>
              <a:ext cx="119" cy="11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8393" y="2648"/>
              <a:ext cx="1585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800"/>
                <a:t>丈夫点击</a:t>
              </a:r>
              <a:r>
                <a:rPr lang="en-US" altLang="zh-CN" sz="800"/>
                <a:t>Aidot</a:t>
              </a:r>
              <a:endParaRPr lang="en-US" altLang="zh-CN" sz="800"/>
            </a:p>
            <a:p>
              <a:pPr algn="ctr"/>
              <a:r>
                <a:rPr lang="zh-CN" altLang="en-US" sz="800"/>
                <a:t>打开音乐</a:t>
              </a:r>
              <a:r>
                <a:rPr lang="zh-CN" altLang="en-US" sz="800"/>
                <a:t>模式</a:t>
              </a:r>
              <a:endParaRPr lang="zh-CN" altLang="en-US" sz="800"/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8994" y="1296"/>
              <a:ext cx="2279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800"/>
                <a:t>反转</a:t>
              </a:r>
              <a:r>
                <a:rPr lang="zh-CN" altLang="en-US" sz="800"/>
                <a:t>一</a:t>
              </a:r>
              <a:endParaRPr lang="zh-CN" altLang="en-US" sz="800"/>
            </a:p>
            <a:p>
              <a:pPr algn="ctr"/>
              <a:r>
                <a:rPr lang="zh-CN" altLang="en-US" sz="800"/>
                <a:t>通过产品营造</a:t>
              </a:r>
              <a:r>
                <a:rPr lang="zh-CN" altLang="en-US" sz="800"/>
                <a:t>视觉浪漫</a:t>
              </a:r>
              <a:endParaRPr lang="zh-CN" altLang="en-US" sz="800"/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10275" y="2648"/>
              <a:ext cx="1811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800"/>
                <a:t>丈夫叼着</a:t>
              </a:r>
              <a:r>
                <a:rPr lang="zh-CN" altLang="en-US" sz="800"/>
                <a:t>玫瑰</a:t>
              </a:r>
              <a:endParaRPr lang="zh-CN" altLang="en-US" sz="800"/>
            </a:p>
            <a:p>
              <a:pPr algn="ctr"/>
              <a:r>
                <a:rPr lang="zh-CN" altLang="en-US" sz="800"/>
                <a:t>呼应前端的浪漫</a:t>
              </a:r>
              <a:r>
                <a:rPr lang="zh-CN" altLang="en-US" sz="800"/>
                <a:t>需求</a:t>
              </a:r>
              <a:endParaRPr lang="zh-CN" altLang="en-US" sz="800"/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12208" y="1393"/>
              <a:ext cx="2279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800"/>
                <a:t>产品</a:t>
              </a:r>
              <a:r>
                <a:rPr lang="zh-CN" altLang="en-US" sz="800"/>
                <a:t>植入</a:t>
              </a:r>
              <a:endParaRPr lang="zh-CN" altLang="en-US" sz="800"/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12442" y="2796"/>
              <a:ext cx="1811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800"/>
                <a:t>球泡灯、</a:t>
              </a:r>
              <a:r>
                <a:rPr lang="zh-CN" altLang="en-US" sz="800"/>
                <a:t>灯带的</a:t>
              </a:r>
              <a:r>
                <a:rPr lang="zh-CN" altLang="en-US" sz="800"/>
                <a:t>展示</a:t>
              </a:r>
              <a:endParaRPr lang="zh-CN" altLang="en-US" sz="800"/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16373" y="1296"/>
              <a:ext cx="2279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800"/>
                <a:t>反转</a:t>
              </a:r>
              <a:r>
                <a:rPr lang="zh-CN" altLang="en-US" sz="800"/>
                <a:t>二</a:t>
              </a:r>
              <a:endParaRPr lang="zh-CN" altLang="en-US" sz="800"/>
            </a:p>
            <a:p>
              <a:pPr algn="ctr"/>
              <a:r>
                <a:rPr lang="zh-CN" altLang="en-US" sz="800"/>
                <a:t>美式幽默结局</a:t>
              </a:r>
              <a:endParaRPr lang="zh-CN" altLang="en-US" sz="800"/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14343" y="1393"/>
              <a:ext cx="2279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800"/>
                <a:t>在舞蹈中点明</a:t>
              </a:r>
              <a:r>
                <a:rPr lang="zh-CN" altLang="en-US" sz="800"/>
                <a:t>主题</a:t>
              </a:r>
              <a:endParaRPr lang="zh-CN" altLang="en-US" sz="800"/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14487" y="2648"/>
              <a:ext cx="2135" cy="5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800"/>
                <a:t>两人</a:t>
              </a:r>
              <a:r>
                <a:rPr lang="zh-CN" altLang="en-US" sz="800"/>
                <a:t>翩翩起舞</a:t>
              </a:r>
              <a:endParaRPr lang="zh-CN" altLang="en-US" sz="800"/>
            </a:p>
            <a:p>
              <a:pPr algn="ctr"/>
              <a:r>
                <a:rPr lang="zh-CN" altLang="en-US" sz="800"/>
                <a:t>呼唤生活</a:t>
              </a:r>
              <a:r>
                <a:rPr lang="zh-CN" altLang="en-US" sz="800"/>
                <a:t>平凡也需要</a:t>
              </a:r>
              <a:r>
                <a:rPr lang="zh-CN" altLang="en-US" sz="800"/>
                <a:t>浪漫</a:t>
              </a:r>
              <a:endParaRPr lang="zh-CN" altLang="en-US" sz="800"/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16355" y="2602"/>
              <a:ext cx="2273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800"/>
                <a:t>妻子的</a:t>
              </a:r>
              <a:r>
                <a:rPr lang="zh-CN" altLang="en-US" sz="800"/>
                <a:t>幻想</a:t>
              </a:r>
              <a:endParaRPr lang="zh-CN" altLang="en-US" sz="800"/>
            </a:p>
            <a:p>
              <a:pPr algn="ctr"/>
              <a:r>
                <a:rPr lang="zh-CN" altLang="en-US" sz="800"/>
                <a:t>然后对着丈夫说</a:t>
              </a:r>
              <a:r>
                <a:rPr lang="en-US" altLang="zh-CN" sz="800"/>
                <a:t>linkind</a:t>
              </a:r>
              <a:r>
                <a:rPr lang="zh-CN" altLang="en-US" sz="800"/>
                <a:t>品牌</a:t>
              </a:r>
              <a:endParaRPr lang="zh-CN" altLang="en-US" sz="800"/>
            </a:p>
            <a:p>
              <a:pPr algn="ctr"/>
              <a:r>
                <a:rPr lang="zh-CN" altLang="en-US" sz="800"/>
                <a:t>丈夫一脸</a:t>
              </a:r>
              <a:r>
                <a:rPr lang="zh-CN" altLang="en-US" sz="800"/>
                <a:t>蒙蔽</a:t>
              </a:r>
              <a:endParaRPr lang="zh-CN" altLang="en-US" sz="800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 t="8626" b="4527"/>
          <a:stretch>
            <a:fillRect/>
          </a:stretch>
        </p:blipFill>
        <p:spPr>
          <a:xfrm>
            <a:off x="0" y="0"/>
            <a:ext cx="12191365" cy="698754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86385" y="3676015"/>
            <a:ext cx="6527165" cy="258445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近年来友商的广告大多数是直接营造一种合家欢乐穿插视觉的风格。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我们想在视觉和产品之外，塑造更多的故事性。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故事性来源于品牌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产品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内核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什么内核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呢？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我们最大的想宣传的点是</a:t>
            </a:r>
            <a:r>
              <a:rPr lang="zh-CN" altLang="en-US" sz="1200" b="1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【</a:t>
            </a:r>
            <a:r>
              <a:rPr lang="en-US" altLang="zh-CN" sz="1200" b="1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Aidot</a:t>
            </a:r>
            <a:r>
              <a:rPr lang="zh-CN" altLang="en-US" sz="1200" b="1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连接灯泡灯带，控制色彩】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色彩意味着娱乐，上升则是生活中的浪漫。而我们的主要定位又是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中产家庭他们往往需要工作或者并未实现财富自由，任然需要面对生活的努力和家庭的开支。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那么我们引申出的就是：</a:t>
            </a:r>
            <a:r>
              <a:rPr lang="zh-CN" altLang="en-US" sz="1200" b="1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家庭</a:t>
            </a:r>
            <a:r>
              <a:rPr lang="en-US" altLang="zh-CN" sz="1200" b="1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/</a:t>
            </a:r>
            <a:r>
              <a:rPr lang="zh-CN" altLang="en-US" sz="1200" b="1">
                <a:solidFill>
                  <a:srgbClr val="FF0000"/>
                </a:solidFill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</a:rPr>
              <a:t>生活需要浪漫。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defTabSz="2667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所以我们需要一个既能满足主体需求，达到共鸣又能反转的故事。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 t="8624" b="8189"/>
          <a:stretch>
            <a:fillRect/>
          </a:stretch>
        </p:blipFill>
        <p:spPr>
          <a:xfrm>
            <a:off x="0" y="0"/>
            <a:ext cx="12197080" cy="685736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0" y="2559050"/>
            <a:ext cx="12183110" cy="1434465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600"/>
          </a:p>
        </p:txBody>
      </p:sp>
      <p:sp>
        <p:nvSpPr>
          <p:cNvPr id="6" name="文本框 5"/>
          <p:cNvSpPr txBox="1"/>
          <p:nvPr/>
        </p:nvSpPr>
        <p:spPr>
          <a:xfrm>
            <a:off x="3541395" y="3496310"/>
            <a:ext cx="1557020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时长：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分钟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320030" y="3496310"/>
            <a:ext cx="1557020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场景：厨房、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客厅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953885" y="3496310"/>
            <a:ext cx="1557020" cy="27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人物：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夫妻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048000" y="2860675"/>
            <a:ext cx="609600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2800">
                <a:solidFill>
                  <a:schemeClr val="bg1"/>
                </a:solidFill>
                <a:sym typeface="+mn-ea"/>
              </a:rPr>
              <a:t>《生活，需要浪漫》</a:t>
            </a:r>
            <a:endParaRPr lang="zh-CN" altLang="en-US" sz="2800">
              <a:solidFill>
                <a:schemeClr val="bg1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2" name="图片 11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34290"/>
            <a:ext cx="12154535" cy="666369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-1270" y="-5715"/>
            <a:ext cx="12201525" cy="6863715"/>
            <a:chOff x="-2" y="-9"/>
            <a:chExt cx="19215" cy="10809"/>
          </a:xfrm>
        </p:grpSpPr>
        <p:sp>
          <p:nvSpPr>
            <p:cNvPr id="5" name="矩形 4"/>
            <p:cNvSpPr/>
            <p:nvPr/>
          </p:nvSpPr>
          <p:spPr>
            <a:xfrm>
              <a:off x="-2" y="-9"/>
              <a:ext cx="19213" cy="120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279"/>
              <a:ext cx="19213" cy="152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189230" y="239395"/>
            <a:ext cx="40640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厨房，一位主妇正在洗碗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...</a:t>
            </a:r>
            <a:endParaRPr lang="en-US" altLang="zh-CN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8580" y="6149975"/>
            <a:ext cx="70973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妻子：乔治（丈夫），我说了很多次了，剩下的食物要倒垃圾桶，不然很容易堵塞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...</a:t>
            </a:r>
            <a:endParaRPr lang="en-US" altLang="zh-CN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" name="图片 10"/>
          <p:cNvPicPr/>
          <p:nvPr/>
        </p:nvPicPr>
        <p:blipFill>
          <a:blip r:embed="rId1"/>
          <a:srcRect t="9867"/>
          <a:stretch>
            <a:fillRect/>
          </a:stretch>
        </p:blipFill>
        <p:spPr>
          <a:xfrm>
            <a:off x="-1270" y="399415"/>
            <a:ext cx="12191365" cy="568452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-1270" y="-5715"/>
            <a:ext cx="12201525" cy="6863715"/>
            <a:chOff x="-2" y="-9"/>
            <a:chExt cx="19215" cy="10809"/>
          </a:xfrm>
        </p:grpSpPr>
        <p:sp>
          <p:nvSpPr>
            <p:cNvPr id="5" name="矩形 4"/>
            <p:cNvSpPr/>
            <p:nvPr/>
          </p:nvSpPr>
          <p:spPr>
            <a:xfrm>
              <a:off x="-2" y="-9"/>
              <a:ext cx="19213" cy="120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279"/>
              <a:ext cx="19213" cy="152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189230" y="239395"/>
            <a:ext cx="40640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客厅，丈夫坐着沙发里，嘴里吐出一个单词，彷佛在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倒数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8580" y="6149975"/>
            <a:ext cx="70973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丈夫：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三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tretch>
            <a:fillRect/>
          </a:stretch>
        </p:blipFill>
        <p:spPr>
          <a:xfrm>
            <a:off x="-1270" y="-5854"/>
            <a:ext cx="12192000" cy="6832879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-1270" y="-5715"/>
            <a:ext cx="12201525" cy="6863715"/>
            <a:chOff x="-2" y="-9"/>
            <a:chExt cx="19215" cy="10809"/>
          </a:xfrm>
        </p:grpSpPr>
        <p:sp>
          <p:nvSpPr>
            <p:cNvPr id="5" name="矩形 4"/>
            <p:cNvSpPr/>
            <p:nvPr/>
          </p:nvSpPr>
          <p:spPr>
            <a:xfrm>
              <a:off x="-2" y="-9"/>
              <a:ext cx="19213" cy="120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279"/>
              <a:ext cx="19213" cy="152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189230" y="239395"/>
            <a:ext cx="40640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厨房，妻子洗碗洗到一半，看着手上的结婚戒指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...</a:t>
            </a:r>
            <a:endParaRPr lang="en-US" altLang="zh-CN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8580" y="6149975"/>
            <a:ext cx="70973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妻子：我甚至都记不起来，你多久没有给我惊喜了，当时你跟我求婚的时候，还真的很浪漫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...</a:t>
            </a:r>
            <a:endParaRPr lang="en-US" altLang="zh-CN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" name="图片 10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635" cy="654113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-1270" y="-5715"/>
            <a:ext cx="12201525" cy="6863715"/>
            <a:chOff x="-2" y="-9"/>
            <a:chExt cx="19215" cy="10809"/>
          </a:xfrm>
        </p:grpSpPr>
        <p:sp>
          <p:nvSpPr>
            <p:cNvPr id="5" name="矩形 4"/>
            <p:cNvSpPr/>
            <p:nvPr/>
          </p:nvSpPr>
          <p:spPr>
            <a:xfrm>
              <a:off x="-2" y="-9"/>
              <a:ext cx="19213" cy="120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279"/>
              <a:ext cx="19213" cy="152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189230" y="239395"/>
            <a:ext cx="40640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客厅，丈夫继续闭眼，装作忍耐的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样子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8580" y="6149975"/>
            <a:ext cx="70973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丈夫：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二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" name="图片 10"/>
          <p:cNvPicPr/>
          <p:nvPr/>
        </p:nvPicPr>
        <p:blipFill>
          <a:blip r:embed="rId1"/>
          <a:srcRect b="7175"/>
          <a:stretch>
            <a:fillRect/>
          </a:stretch>
        </p:blipFill>
        <p:spPr>
          <a:xfrm>
            <a:off x="1270" y="358775"/>
            <a:ext cx="12198985" cy="6219190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-1270" y="-5715"/>
            <a:ext cx="12201525" cy="6863715"/>
            <a:chOff x="-2" y="-9"/>
            <a:chExt cx="19215" cy="10809"/>
          </a:xfrm>
        </p:grpSpPr>
        <p:sp>
          <p:nvSpPr>
            <p:cNvPr id="5" name="矩形 4"/>
            <p:cNvSpPr/>
            <p:nvPr/>
          </p:nvSpPr>
          <p:spPr>
            <a:xfrm>
              <a:off x="-2" y="-9"/>
              <a:ext cx="19213" cy="120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279"/>
              <a:ext cx="19213" cy="152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189230" y="239395"/>
            <a:ext cx="882650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厨房，妻子说话却一直得不到回应，开始有点发脾气，于是摔下碗，冲向客厅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...</a:t>
            </a:r>
            <a:endParaRPr lang="en-US" altLang="zh-CN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8580" y="6149975"/>
            <a:ext cx="70973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妻子：乔治！我在跟你说话呢，为什么你变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这样？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/>
          <p:nvPr/>
        </p:nvPicPr>
        <p:blipFill>
          <a:blip r:embed="rId1"/>
          <a:srcRect b="6517"/>
          <a:stretch>
            <a:fillRect/>
          </a:stretch>
        </p:blipFill>
        <p:spPr>
          <a:xfrm>
            <a:off x="-6350" y="408940"/>
            <a:ext cx="12198350" cy="622109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-1270" y="-5715"/>
            <a:ext cx="12201525" cy="6863715"/>
            <a:chOff x="-2" y="-9"/>
            <a:chExt cx="19215" cy="10809"/>
          </a:xfrm>
        </p:grpSpPr>
        <p:sp>
          <p:nvSpPr>
            <p:cNvPr id="5" name="矩形 4"/>
            <p:cNvSpPr/>
            <p:nvPr/>
          </p:nvSpPr>
          <p:spPr>
            <a:xfrm>
              <a:off x="-2" y="-9"/>
              <a:ext cx="19213" cy="120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0" y="9279"/>
              <a:ext cx="19213" cy="152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189230" y="239395"/>
            <a:ext cx="519874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客厅，丈夫拿着手机按下一个键，（</a:t>
            </a: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Aidot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）然后平静的等待妻子冲进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客厅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8580" y="6149975"/>
            <a:ext cx="7097395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丈夫：</a:t>
            </a:r>
            <a:r>
              <a:rPr lang="zh-CN" altLang="en-US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一</a:t>
            </a:r>
            <a:endParaRPr lang="zh-CN" altLang="en-US" sz="12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983</Words>
  <Application>WPS 演示</Application>
  <PresentationFormat>宽屏</PresentationFormat>
  <Paragraphs>112</Paragraphs>
  <Slides>19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7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Linkind 球泡灯视频大纲 二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辣双撇</cp:lastModifiedBy>
  <cp:revision>157</cp:revision>
  <dcterms:created xsi:type="dcterms:W3CDTF">2019-06-19T02:08:00Z</dcterms:created>
  <dcterms:modified xsi:type="dcterms:W3CDTF">2025-12-10T16:24:22Z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2052-12.1.0.24034</vt:lpwstr>
  </property>
  <property fmtid="{D5CDD505-2E9C-101B-9397-08002B2CF9AE}" pid="3" name="ICV">
    <vt:lpwstr>6CA523F4CF2740358BB02CDD42F88E31_11</vt:lpwstr>
  </property>
</Properties>
</file>