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5.svg" ContentType="image/svg+xml"/>
  <Override PartName="/ppt/media/image17.svg" ContentType="image/svg+xml"/>
  <Override PartName="/ppt/media/image44.svg" ContentType="image/svg+xml"/>
  <Override PartName="/ppt/media/image46.svg" ContentType="image/svg+xml"/>
  <Override PartName="/ppt/media/image48.svg" ContentType="image/svg+xml"/>
  <Override PartName="/ppt/media/image50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4"/>
  </p:notesMasterIdLst>
  <p:sldIdLst>
    <p:sldId id="258" r:id="rId3"/>
    <p:sldId id="262" r:id="rId4"/>
    <p:sldId id="263" r:id="rId5"/>
    <p:sldId id="267" r:id="rId6"/>
    <p:sldId id="266" r:id="rId7"/>
    <p:sldId id="265" r:id="rId8"/>
    <p:sldId id="268" r:id="rId9"/>
    <p:sldId id="269" r:id="rId10"/>
    <p:sldId id="272" r:id="rId11"/>
    <p:sldId id="273" r:id="rId12"/>
    <p:sldId id="275" r:id="rId13"/>
    <p:sldId id="278" r:id="rId14"/>
    <p:sldId id="279" r:id="rId15"/>
    <p:sldId id="280" r:id="rId16"/>
    <p:sldId id="276" r:id="rId17"/>
    <p:sldId id="277" r:id="rId18"/>
    <p:sldId id="281" r:id="rId19"/>
    <p:sldId id="274" r:id="rId20"/>
    <p:sldId id="283" r:id="rId21"/>
    <p:sldId id="286" r:id="rId22"/>
    <p:sldId id="282" r:id="rId23"/>
    <p:sldId id="287" r:id="rId24"/>
    <p:sldId id="301" r:id="rId25"/>
    <p:sldId id="290" r:id="rId26"/>
    <p:sldId id="291" r:id="rId27"/>
    <p:sldId id="292" r:id="rId28"/>
    <p:sldId id="293" r:id="rId29"/>
    <p:sldId id="294" r:id="rId30"/>
    <p:sldId id="295" r:id="rId31"/>
    <p:sldId id="296" r:id="rId32"/>
    <p:sldId id="297" r:id="rId33"/>
    <p:sldId id="298" r:id="rId35"/>
    <p:sldId id="299" r:id="rId36"/>
    <p:sldId id="300" r:id="rId37"/>
    <p:sldId id="302" r:id="rId38"/>
  </p:sldIdLst>
  <p:sldSz cx="12192000" cy="6858000"/>
  <p:notesSz cx="6858000" cy="9144000"/>
  <p:custDataLst>
    <p:tags r:id="rId4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ED0C0"/>
    <a:srgbClr val="8C8C70"/>
    <a:srgbClr val="DFE0D4"/>
    <a:srgbClr val="B1AF9F"/>
    <a:srgbClr val="76745D"/>
    <a:srgbClr val="696651"/>
    <a:srgbClr val="F3F1E9"/>
    <a:srgbClr val="EBECE9"/>
    <a:srgbClr val="E8E5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2" Type="http://schemas.openxmlformats.org/officeDocument/2006/relationships/tags" Target="tags/tag46.xml"/><Relationship Id="rId41" Type="http://schemas.openxmlformats.org/officeDocument/2006/relationships/tableStyles" Target="tableStyles.xml"/><Relationship Id="rId40" Type="http://schemas.openxmlformats.org/officeDocument/2006/relationships/viewProps" Target="viewProps.xml"/><Relationship Id="rId4" Type="http://schemas.openxmlformats.org/officeDocument/2006/relationships/slide" Target="slides/slide2.xml"/><Relationship Id="rId39" Type="http://schemas.openxmlformats.org/officeDocument/2006/relationships/presProps" Target="presProps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png"/><Relationship Id="rId8" Type="http://schemas.openxmlformats.org/officeDocument/2006/relationships/tags" Target="../tags/tag22.xml"/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Relationship Id="rId3" Type="http://schemas.openxmlformats.org/officeDocument/2006/relationships/tags" Target="../tags/tag19.xml"/><Relationship Id="rId21" Type="http://schemas.openxmlformats.org/officeDocument/2006/relationships/slideLayout" Target="../slideLayouts/slideLayout2.xml"/><Relationship Id="rId20" Type="http://schemas.openxmlformats.org/officeDocument/2006/relationships/tags" Target="../tags/tag31.xml"/><Relationship Id="rId2" Type="http://schemas.openxmlformats.org/officeDocument/2006/relationships/tags" Target="../tags/tag18.xml"/><Relationship Id="rId19" Type="http://schemas.openxmlformats.org/officeDocument/2006/relationships/tags" Target="../tags/tag30.xml"/><Relationship Id="rId18" Type="http://schemas.openxmlformats.org/officeDocument/2006/relationships/tags" Target="../tags/tag29.xml"/><Relationship Id="rId17" Type="http://schemas.openxmlformats.org/officeDocument/2006/relationships/image" Target="../media/image18.png"/><Relationship Id="rId16" Type="http://schemas.openxmlformats.org/officeDocument/2006/relationships/tags" Target="../tags/tag28.xml"/><Relationship Id="rId15" Type="http://schemas.openxmlformats.org/officeDocument/2006/relationships/tags" Target="../tags/tag27.xml"/><Relationship Id="rId14" Type="http://schemas.openxmlformats.org/officeDocument/2006/relationships/tags" Target="../tags/tag26.xml"/><Relationship Id="rId13" Type="http://schemas.openxmlformats.org/officeDocument/2006/relationships/tags" Target="../tags/tag25.xml"/><Relationship Id="rId12" Type="http://schemas.openxmlformats.org/officeDocument/2006/relationships/tags" Target="../tags/tag24.xml"/><Relationship Id="rId11" Type="http://schemas.openxmlformats.org/officeDocument/2006/relationships/tags" Target="../tags/tag23.xml"/><Relationship Id="rId10" Type="http://schemas.openxmlformats.org/officeDocument/2006/relationships/image" Target="../media/image17.svg"/><Relationship Id="rId1" Type="http://schemas.openxmlformats.org/officeDocument/2006/relationships/tags" Target="../tags/tag17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35.xml"/><Relationship Id="rId8" Type="http://schemas.openxmlformats.org/officeDocument/2006/relationships/tags" Target="../tags/tag34.xml"/><Relationship Id="rId7" Type="http://schemas.openxmlformats.org/officeDocument/2006/relationships/tags" Target="../tags/tag33.xml"/><Relationship Id="rId6" Type="http://schemas.openxmlformats.org/officeDocument/2006/relationships/tags" Target="../tags/tag3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8.png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5.png"/><Relationship Id="rId1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.png"/><Relationship Id="rId3" Type="http://schemas.openxmlformats.org/officeDocument/2006/relationships/tags" Target="../tags/tag1.xml"/><Relationship Id="rId2" Type="http://schemas.microsoft.com/office/2007/relationships/media" Target="../media/media1.mp4"/><Relationship Id="rId1" Type="http://schemas.openxmlformats.org/officeDocument/2006/relationships/video" Target="../media/media1.mp4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6.png"/><Relationship Id="rId1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1.xml"/><Relationship Id="rId1" Type="http://schemas.openxmlformats.org/officeDocument/2006/relationships/tags" Target="../tags/tag4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image" Target="../media/image47.png"/><Relationship Id="rId8" Type="http://schemas.openxmlformats.org/officeDocument/2006/relationships/image" Target="../media/image46.svg"/><Relationship Id="rId7" Type="http://schemas.openxmlformats.org/officeDocument/2006/relationships/image" Target="../media/image45.png"/><Relationship Id="rId6" Type="http://schemas.openxmlformats.org/officeDocument/2006/relationships/image" Target="../media/image44.svg"/><Relationship Id="rId5" Type="http://schemas.openxmlformats.org/officeDocument/2006/relationships/image" Target="../media/image43.png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3" Type="http://schemas.openxmlformats.org/officeDocument/2006/relationships/slideLayout" Target="../slideLayouts/slideLayout2.xml"/><Relationship Id="rId12" Type="http://schemas.openxmlformats.org/officeDocument/2006/relationships/image" Target="../media/image50.svg"/><Relationship Id="rId11" Type="http://schemas.openxmlformats.org/officeDocument/2006/relationships/image" Target="../media/image49.png"/><Relationship Id="rId10" Type="http://schemas.openxmlformats.org/officeDocument/2006/relationships/image" Target="../media/image48.svg"/><Relationship Id="rId1" Type="http://schemas.openxmlformats.org/officeDocument/2006/relationships/tags" Target="../tags/tag4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3.png"/><Relationship Id="rId1" Type="http://schemas.openxmlformats.org/officeDocument/2006/relationships/image" Target="../media/image52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7" Type="http://schemas.openxmlformats.org/officeDocument/2006/relationships/slideLayout" Target="../slideLayouts/slideLayout2.xml"/><Relationship Id="rId16" Type="http://schemas.openxmlformats.org/officeDocument/2006/relationships/tags" Target="../tags/tag16.xml"/><Relationship Id="rId15" Type="http://schemas.openxmlformats.org/officeDocument/2006/relationships/tags" Target="../tags/tag15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6.png"/></Relationships>
</file>

<file path=ppt/slides/_rels/slide3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8.png"/><Relationship Id="rId1" Type="http://schemas.openxmlformats.org/officeDocument/2006/relationships/image" Target="../media/image5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9.png"/></Relationships>
</file>

<file path=ppt/slides/_rels/slide3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1.png"/><Relationship Id="rId1" Type="http://schemas.openxmlformats.org/officeDocument/2006/relationships/image" Target="../media/image60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Image_20250605152205副本"/>
          <p:cNvPicPr>
            <a:picLocks noChangeAspect="1"/>
          </p:cNvPicPr>
          <p:nvPr/>
        </p:nvPicPr>
        <p:blipFill>
          <a:blip r:embed="rId1"/>
          <a:srcRect r="56803" b="27389"/>
          <a:stretch>
            <a:fillRect/>
          </a:stretch>
        </p:blipFill>
        <p:spPr>
          <a:xfrm>
            <a:off x="233680" y="0"/>
            <a:ext cx="4088765" cy="4846320"/>
          </a:xfrm>
          <a:prstGeom prst="rect">
            <a:avLst/>
          </a:prstGeom>
          <a:solidFill>
            <a:srgbClr val="F3F1E9"/>
          </a:solidFill>
        </p:spPr>
      </p:pic>
      <p:sp>
        <p:nvSpPr>
          <p:cNvPr id="5" name="同侧圆角矩形 4"/>
          <p:cNvSpPr/>
          <p:nvPr/>
        </p:nvSpPr>
        <p:spPr>
          <a:xfrm>
            <a:off x="5568315" y="5708650"/>
            <a:ext cx="6623685" cy="1149350"/>
          </a:xfrm>
          <a:prstGeom prst="round2SameRect">
            <a:avLst>
              <a:gd name="adj1" fmla="val 16667"/>
              <a:gd name="adj2" fmla="val 6028"/>
            </a:avLst>
          </a:prstGeom>
          <a:solidFill>
            <a:srgbClr val="DFE0D4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5967095" y="1696720"/>
            <a:ext cx="37865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dist"/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</a:rPr>
              <a:t>视觉中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</a:rPr>
              <a:t>的空间美学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</a:rPr>
              <a:t>技巧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4" name="组合 13"/>
          <p:cNvGrpSpPr/>
          <p:nvPr/>
        </p:nvGrpSpPr>
        <p:grpSpPr>
          <a:xfrm>
            <a:off x="-3810" y="368300"/>
            <a:ext cx="5066665" cy="652145"/>
            <a:chOff x="0" y="255"/>
            <a:chExt cx="6566" cy="926"/>
          </a:xfrm>
        </p:grpSpPr>
        <p:sp>
          <p:nvSpPr>
            <p:cNvPr id="6" name="矩形 5"/>
            <p:cNvSpPr/>
            <p:nvPr/>
          </p:nvSpPr>
          <p:spPr>
            <a:xfrm>
              <a:off x="0" y="255"/>
              <a:ext cx="6126" cy="923"/>
            </a:xfrm>
            <a:prstGeom prst="rect">
              <a:avLst/>
            </a:pr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任意多边形 9"/>
            <p:cNvSpPr/>
            <p:nvPr/>
          </p:nvSpPr>
          <p:spPr>
            <a:xfrm flipH="1">
              <a:off x="5680" y="258"/>
              <a:ext cx="446" cy="920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446" h="920">
                  <a:moveTo>
                    <a:pt x="0" y="0"/>
                  </a:moveTo>
                  <a:lnTo>
                    <a:pt x="9" y="0"/>
                  </a:lnTo>
                  <a:cubicBezTo>
                    <a:pt x="253" y="13"/>
                    <a:pt x="446" y="214"/>
                    <a:pt x="446" y="460"/>
                  </a:cubicBezTo>
                  <a:cubicBezTo>
                    <a:pt x="446" y="707"/>
                    <a:pt x="253" y="908"/>
                    <a:pt x="9" y="920"/>
                  </a:cubicBezTo>
                  <a:lnTo>
                    <a:pt x="0" y="9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ED0C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12" name="任意多边形 11"/>
            <p:cNvSpPr/>
            <p:nvPr/>
          </p:nvSpPr>
          <p:spPr>
            <a:xfrm>
              <a:off x="6120" y="261"/>
              <a:ext cx="446" cy="920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446" h="920">
                  <a:moveTo>
                    <a:pt x="0" y="0"/>
                  </a:moveTo>
                  <a:lnTo>
                    <a:pt x="9" y="0"/>
                  </a:lnTo>
                  <a:cubicBezTo>
                    <a:pt x="253" y="13"/>
                    <a:pt x="446" y="214"/>
                    <a:pt x="446" y="460"/>
                  </a:cubicBezTo>
                  <a:cubicBezTo>
                    <a:pt x="446" y="707"/>
                    <a:pt x="253" y="908"/>
                    <a:pt x="9" y="920"/>
                  </a:cubicBezTo>
                  <a:lnTo>
                    <a:pt x="0" y="9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233045" y="456565"/>
            <a:ext cx="3971925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2·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空间转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换的出发点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9" name="组合 18"/>
          <p:cNvGrpSpPr/>
          <p:nvPr>
            <p:custDataLst>
              <p:tags r:id="rId1"/>
            </p:custDataLst>
          </p:nvPr>
        </p:nvGrpSpPr>
        <p:grpSpPr>
          <a:xfrm>
            <a:off x="2637155" y="2208530"/>
            <a:ext cx="1281430" cy="1023620"/>
            <a:chOff x="2601" y="4356"/>
            <a:chExt cx="2018" cy="1612"/>
          </a:xfrm>
        </p:grpSpPr>
        <p:sp>
          <p:nvSpPr>
            <p:cNvPr id="13" name="矩形 12"/>
            <p:cNvSpPr/>
            <p:nvPr>
              <p:custDataLst>
                <p:tags r:id="rId2"/>
              </p:custDataLst>
            </p:nvPr>
          </p:nvSpPr>
          <p:spPr>
            <a:xfrm>
              <a:off x="2601" y="4356"/>
              <a:ext cx="2019" cy="1613"/>
            </a:xfrm>
            <a:prstGeom prst="rect">
              <a:avLst/>
            </a:pr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pic>
          <p:nvPicPr>
            <p:cNvPr id="9" name="图片 8" descr="31393935333139373b31393936363233383bd1a7d0a3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770" y="4356"/>
              <a:ext cx="1536" cy="1536"/>
            </a:xfrm>
            <a:prstGeom prst="rect">
              <a:avLst/>
            </a:prstGeom>
          </p:spPr>
        </p:pic>
      </p:grpSp>
      <p:sp>
        <p:nvSpPr>
          <p:cNvPr id="16" name="文本框 15"/>
          <p:cNvSpPr txBox="1"/>
          <p:nvPr/>
        </p:nvSpPr>
        <p:spPr>
          <a:xfrm>
            <a:off x="442595" y="1341120"/>
            <a:ext cx="7292340" cy="368300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lnSpc>
                <a:spcPct val="150000"/>
              </a:lnSpc>
            </a:pPr>
            <a:r>
              <a:rPr lang="zh-CN" altLang="en-US" sz="1200">
                <a:latin typeface="+mn-ea"/>
                <a:cs typeface="+mn-ea"/>
              </a:rPr>
              <a:t>在空间进行转化或丰富之前，应当从三大维度的出发点考量，确保和提升视频拍摄的效果、</a:t>
            </a:r>
            <a:r>
              <a:rPr lang="zh-CN" altLang="en-US" sz="1200">
                <a:latin typeface="+mn-ea"/>
                <a:cs typeface="+mn-ea"/>
              </a:rPr>
              <a:t>效率、美感。</a:t>
            </a:r>
            <a:endParaRPr lang="zh-CN" altLang="en-US" sz="1200">
              <a:latin typeface="+mn-ea"/>
              <a:cs typeface="+mn-ea"/>
            </a:endParaRPr>
          </a:p>
        </p:txBody>
      </p:sp>
      <p:grpSp>
        <p:nvGrpSpPr>
          <p:cNvPr id="22" name="组合 21"/>
          <p:cNvGrpSpPr/>
          <p:nvPr>
            <p:custDataLst>
              <p:tags r:id="rId6"/>
            </p:custDataLst>
          </p:nvPr>
        </p:nvGrpSpPr>
        <p:grpSpPr>
          <a:xfrm>
            <a:off x="2630805" y="5063490"/>
            <a:ext cx="1281430" cy="975360"/>
            <a:chOff x="8236" y="6320"/>
            <a:chExt cx="2018" cy="1536"/>
          </a:xfrm>
        </p:grpSpPr>
        <p:sp>
          <p:nvSpPr>
            <p:cNvPr id="21" name="矩形 20"/>
            <p:cNvSpPr/>
            <p:nvPr>
              <p:custDataLst>
                <p:tags r:id="rId7"/>
              </p:custDataLst>
            </p:nvPr>
          </p:nvSpPr>
          <p:spPr>
            <a:xfrm>
              <a:off x="8236" y="6320"/>
              <a:ext cx="2019" cy="1537"/>
            </a:xfrm>
            <a:prstGeom prst="rect">
              <a:avLst/>
            </a:pr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pic>
          <p:nvPicPr>
            <p:cNvPr id="4" name="图片 3" descr="343435383135323b333733333032353bcec4b5b5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8681" y="6509"/>
              <a:ext cx="1187" cy="1187"/>
            </a:xfrm>
            <a:prstGeom prst="rect">
              <a:avLst/>
            </a:prstGeom>
          </p:spPr>
        </p:pic>
      </p:grpSp>
      <p:sp>
        <p:nvSpPr>
          <p:cNvPr id="23" name="文本框 22"/>
          <p:cNvSpPr txBox="1"/>
          <p:nvPr>
            <p:custDataLst>
              <p:tags r:id="rId11"/>
            </p:custDataLst>
          </p:nvPr>
        </p:nvSpPr>
        <p:spPr>
          <a:xfrm>
            <a:off x="4126230" y="2208530"/>
            <a:ext cx="93662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400" b="1"/>
              <a:t>空间构造</a:t>
            </a:r>
            <a:endParaRPr lang="zh-CN" altLang="en-US" sz="1400" b="1"/>
          </a:p>
        </p:txBody>
      </p:sp>
      <p:sp>
        <p:nvSpPr>
          <p:cNvPr id="25" name="文本框 24"/>
          <p:cNvSpPr txBox="1"/>
          <p:nvPr>
            <p:custDataLst>
              <p:tags r:id="rId12"/>
            </p:custDataLst>
          </p:nvPr>
        </p:nvSpPr>
        <p:spPr>
          <a:xfrm>
            <a:off x="4156710" y="5063490"/>
            <a:ext cx="93662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400" b="1"/>
              <a:t>故事</a:t>
            </a:r>
            <a:r>
              <a:rPr lang="zh-CN" altLang="en-US" sz="1400" b="1"/>
              <a:t>人设</a:t>
            </a:r>
            <a:endParaRPr lang="zh-CN" altLang="en-US" sz="1400" b="1"/>
          </a:p>
        </p:txBody>
      </p:sp>
      <p:sp>
        <p:nvSpPr>
          <p:cNvPr id="26" name="文本框 25"/>
          <p:cNvSpPr txBox="1"/>
          <p:nvPr>
            <p:custDataLst>
              <p:tags r:id="rId13"/>
            </p:custDataLst>
          </p:nvPr>
        </p:nvSpPr>
        <p:spPr>
          <a:xfrm>
            <a:off x="4126230" y="2515235"/>
            <a:ext cx="5413375" cy="645160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lnSpc>
                <a:spcPct val="150000"/>
              </a:lnSpc>
            </a:pPr>
            <a:r>
              <a:rPr lang="zh-CN" altLang="en-US" sz="1200">
                <a:latin typeface="+mn-ea"/>
                <a:cs typeface="+mn-ea"/>
              </a:rPr>
              <a:t>在空间布景之前，首要的是确认拍摄场地的空间构造，比如客厅，是常见的宽敞型空间还是有拱门或圆柱的特殊空间，从而再围绕</a:t>
            </a:r>
            <a:r>
              <a:rPr lang="zh-CN" altLang="en-US" sz="1200">
                <a:latin typeface="+mn-ea"/>
                <a:cs typeface="+mn-ea"/>
              </a:rPr>
              <a:t>空间布景。</a:t>
            </a:r>
            <a:endParaRPr lang="zh-CN" altLang="en-US" sz="1200">
              <a:latin typeface="+mn-ea"/>
              <a:cs typeface="+mn-ea"/>
            </a:endParaRPr>
          </a:p>
        </p:txBody>
      </p:sp>
      <p:grpSp>
        <p:nvGrpSpPr>
          <p:cNvPr id="29" name="组合 28"/>
          <p:cNvGrpSpPr/>
          <p:nvPr>
            <p:custDataLst>
              <p:tags r:id="rId14"/>
            </p:custDataLst>
          </p:nvPr>
        </p:nvGrpSpPr>
        <p:grpSpPr>
          <a:xfrm>
            <a:off x="2637790" y="3646170"/>
            <a:ext cx="6066790" cy="1004570"/>
            <a:chOff x="4153" y="5832"/>
            <a:chExt cx="9554" cy="1582"/>
          </a:xfrm>
        </p:grpSpPr>
        <p:sp>
          <p:nvSpPr>
            <p:cNvPr id="17" name="矩形 16"/>
            <p:cNvSpPr/>
            <p:nvPr>
              <p:custDataLst>
                <p:tags r:id="rId15"/>
              </p:custDataLst>
            </p:nvPr>
          </p:nvSpPr>
          <p:spPr>
            <a:xfrm>
              <a:off x="4153" y="5877"/>
              <a:ext cx="2019" cy="1537"/>
            </a:xfrm>
            <a:prstGeom prst="rect">
              <a:avLst/>
            </a:pr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pic>
          <p:nvPicPr>
            <p:cNvPr id="8" name="图片 7" descr="预览图_千图_编号52430001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rcRect l="19107" t="37115" r="21099" b="31221"/>
            <a:stretch>
              <a:fillRect/>
            </a:stretch>
          </p:blipFill>
          <p:spPr>
            <a:xfrm>
              <a:off x="4408" y="6067"/>
              <a:ext cx="1440" cy="1079"/>
            </a:xfrm>
            <a:prstGeom prst="rect">
              <a:avLst/>
            </a:prstGeom>
          </p:spPr>
        </p:pic>
        <p:sp>
          <p:nvSpPr>
            <p:cNvPr id="24" name="文本框 23"/>
            <p:cNvSpPr txBox="1"/>
            <p:nvPr>
              <p:custDataLst>
                <p:tags r:id="rId18"/>
              </p:custDataLst>
            </p:nvPr>
          </p:nvSpPr>
          <p:spPr>
            <a:xfrm>
              <a:off x="6498" y="5832"/>
              <a:ext cx="1475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1400" b="1"/>
                <a:t>脚本镜头</a:t>
              </a:r>
              <a:endParaRPr lang="zh-CN" altLang="en-US" sz="1400" b="1"/>
            </a:p>
          </p:txBody>
        </p:sp>
        <p:sp>
          <p:nvSpPr>
            <p:cNvPr id="27" name="文本框 26"/>
            <p:cNvSpPr txBox="1"/>
            <p:nvPr>
              <p:custDataLst>
                <p:tags r:id="rId19"/>
              </p:custDataLst>
            </p:nvPr>
          </p:nvSpPr>
          <p:spPr>
            <a:xfrm>
              <a:off x="6498" y="6315"/>
              <a:ext cx="7209" cy="1016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>
                <a:lnSpc>
                  <a:spcPct val="150000"/>
                </a:lnSpc>
              </a:pPr>
              <a:r>
                <a:rPr lang="zh-CN" altLang="en-US" sz="1200">
                  <a:latin typeface="+mn-ea"/>
                  <a:cs typeface="+mn-ea"/>
                </a:rPr>
                <a:t>在布景前，应该先知晓核心镜头和最多出现的镜头是哪些场景，从而利用有限的资源去注重布景，节省时间和</a:t>
              </a:r>
              <a:r>
                <a:rPr lang="zh-CN" altLang="en-US" sz="1200">
                  <a:latin typeface="+mn-ea"/>
                  <a:cs typeface="+mn-ea"/>
                </a:rPr>
                <a:t>效率。</a:t>
              </a:r>
              <a:endParaRPr lang="zh-CN" altLang="en-US" sz="1200">
                <a:latin typeface="+mn-ea"/>
                <a:cs typeface="+mn-ea"/>
              </a:endParaRPr>
            </a:p>
          </p:txBody>
        </p:sp>
      </p:grpSp>
      <p:sp>
        <p:nvSpPr>
          <p:cNvPr id="28" name="文本框 27"/>
          <p:cNvSpPr txBox="1"/>
          <p:nvPr>
            <p:custDataLst>
              <p:tags r:id="rId20"/>
            </p:custDataLst>
          </p:nvPr>
        </p:nvSpPr>
        <p:spPr>
          <a:xfrm>
            <a:off x="4156710" y="5371465"/>
            <a:ext cx="4577715" cy="645160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lnSpc>
                <a:spcPct val="150000"/>
              </a:lnSpc>
            </a:pPr>
            <a:r>
              <a:rPr lang="zh-CN" altLang="en-US" sz="1200">
                <a:latin typeface="+mn-ea"/>
                <a:cs typeface="+mn-ea"/>
              </a:rPr>
              <a:t>在空间布置之前，要知道用户和故事什么风格，比如是潮流奔放的，那么在空间的构造上就要偏年轻活力的风格。</a:t>
            </a:r>
            <a:endParaRPr lang="zh-CN" altLang="en-US" sz="1200">
              <a:latin typeface="+mn-ea"/>
              <a:cs typeface="+mn-e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4" name="组合 13"/>
          <p:cNvGrpSpPr/>
          <p:nvPr/>
        </p:nvGrpSpPr>
        <p:grpSpPr>
          <a:xfrm>
            <a:off x="-3810" y="368300"/>
            <a:ext cx="5066665" cy="652145"/>
            <a:chOff x="0" y="255"/>
            <a:chExt cx="6566" cy="926"/>
          </a:xfrm>
        </p:grpSpPr>
        <p:sp>
          <p:nvSpPr>
            <p:cNvPr id="6" name="矩形 5"/>
            <p:cNvSpPr/>
            <p:nvPr/>
          </p:nvSpPr>
          <p:spPr>
            <a:xfrm>
              <a:off x="0" y="255"/>
              <a:ext cx="6126" cy="923"/>
            </a:xfrm>
            <a:prstGeom prst="rect">
              <a:avLst/>
            </a:pr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任意多边形 9"/>
            <p:cNvSpPr/>
            <p:nvPr/>
          </p:nvSpPr>
          <p:spPr>
            <a:xfrm flipH="1">
              <a:off x="5680" y="258"/>
              <a:ext cx="446" cy="920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446" h="920">
                  <a:moveTo>
                    <a:pt x="0" y="0"/>
                  </a:moveTo>
                  <a:lnTo>
                    <a:pt x="9" y="0"/>
                  </a:lnTo>
                  <a:cubicBezTo>
                    <a:pt x="253" y="13"/>
                    <a:pt x="446" y="214"/>
                    <a:pt x="446" y="460"/>
                  </a:cubicBezTo>
                  <a:cubicBezTo>
                    <a:pt x="446" y="707"/>
                    <a:pt x="253" y="908"/>
                    <a:pt x="9" y="920"/>
                  </a:cubicBezTo>
                  <a:lnTo>
                    <a:pt x="0" y="9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ED0C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12" name="任意多边形 11"/>
            <p:cNvSpPr/>
            <p:nvPr/>
          </p:nvSpPr>
          <p:spPr>
            <a:xfrm>
              <a:off x="6120" y="261"/>
              <a:ext cx="446" cy="920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446" h="920">
                  <a:moveTo>
                    <a:pt x="0" y="0"/>
                  </a:moveTo>
                  <a:lnTo>
                    <a:pt x="9" y="0"/>
                  </a:lnTo>
                  <a:cubicBezTo>
                    <a:pt x="253" y="13"/>
                    <a:pt x="446" y="214"/>
                    <a:pt x="446" y="460"/>
                  </a:cubicBezTo>
                  <a:cubicBezTo>
                    <a:pt x="446" y="707"/>
                    <a:pt x="253" y="908"/>
                    <a:pt x="9" y="920"/>
                  </a:cubicBezTo>
                  <a:lnTo>
                    <a:pt x="0" y="9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233045" y="456565"/>
            <a:ext cx="3971925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2·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空间转换的出发点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——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空间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构造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58445" y="1436370"/>
            <a:ext cx="7310120" cy="27559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1200" b="1"/>
              <a:t>空间结构类型不同，对布景策略的影响不同，按我们拍摄最多的客厅来举例，就分为以</a:t>
            </a:r>
            <a:r>
              <a:rPr lang="zh-CN" altLang="en-US" sz="1200" b="1"/>
              <a:t>五种。</a:t>
            </a:r>
            <a:endParaRPr lang="zh-CN" altLang="en-US" sz="1200" b="1"/>
          </a:p>
        </p:txBody>
      </p:sp>
      <p:sp>
        <p:nvSpPr>
          <p:cNvPr id="5" name="文本框 4"/>
          <p:cNvSpPr txBox="1"/>
          <p:nvPr/>
        </p:nvSpPr>
        <p:spPr>
          <a:xfrm>
            <a:off x="346710" y="2583180"/>
            <a:ext cx="1640840" cy="33718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1600"/>
              <a:t>规整</a:t>
            </a:r>
            <a:r>
              <a:rPr lang="zh-CN" altLang="en-US" sz="1600"/>
              <a:t>开放型客厅</a:t>
            </a:r>
            <a:endParaRPr lang="zh-CN" altLang="en-US" sz="1600"/>
          </a:p>
        </p:txBody>
      </p:sp>
      <p:sp>
        <p:nvSpPr>
          <p:cNvPr id="7" name="文本框 6"/>
          <p:cNvSpPr txBox="1"/>
          <p:nvPr/>
        </p:nvSpPr>
        <p:spPr>
          <a:xfrm>
            <a:off x="2867660" y="2583180"/>
            <a:ext cx="1283335" cy="267970"/>
          </a:xfrm>
          <a:prstGeom prst="rect">
            <a:avLst/>
          </a:prstGeom>
        </p:spPr>
        <p:txBody>
          <a:bodyPr wrap="square">
            <a:noAutofit/>
          </a:bodyPr>
          <a:p>
            <a:r>
              <a:rPr lang="zh-CN" altLang="en-US" sz="1600"/>
              <a:t>狭长型客厅</a:t>
            </a:r>
            <a:endParaRPr lang="zh-CN" altLang="en-US" sz="1600"/>
          </a:p>
        </p:txBody>
      </p:sp>
      <p:sp>
        <p:nvSpPr>
          <p:cNvPr id="11" name="文本框 10"/>
          <p:cNvSpPr txBox="1"/>
          <p:nvPr/>
        </p:nvSpPr>
        <p:spPr>
          <a:xfrm>
            <a:off x="5079365" y="2583180"/>
            <a:ext cx="1506855" cy="33718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1600"/>
              <a:t>功能分区</a:t>
            </a:r>
            <a:r>
              <a:rPr lang="zh-CN" altLang="en-US" sz="1600"/>
              <a:t>客厅</a:t>
            </a:r>
            <a:endParaRPr lang="zh-CN" altLang="en-US" sz="1600"/>
          </a:p>
        </p:txBody>
      </p:sp>
      <p:sp>
        <p:nvSpPr>
          <p:cNvPr id="18" name="文本框 17"/>
          <p:cNvSpPr txBox="1"/>
          <p:nvPr/>
        </p:nvSpPr>
        <p:spPr>
          <a:xfrm>
            <a:off x="7421245" y="2583180"/>
            <a:ext cx="1530985" cy="33718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1600"/>
              <a:t>夹层</a:t>
            </a:r>
            <a:r>
              <a:rPr lang="en-US" altLang="zh-CN" sz="1600"/>
              <a:t>/</a:t>
            </a:r>
            <a:r>
              <a:rPr lang="zh-CN" altLang="en-US" sz="1600"/>
              <a:t>跃层客厅</a:t>
            </a:r>
            <a:endParaRPr lang="zh-CN" altLang="en-US" sz="1600"/>
          </a:p>
        </p:txBody>
      </p:sp>
      <p:sp>
        <p:nvSpPr>
          <p:cNvPr id="20" name="文本框 19"/>
          <p:cNvSpPr txBox="1"/>
          <p:nvPr/>
        </p:nvSpPr>
        <p:spPr>
          <a:xfrm>
            <a:off x="10113010" y="2583180"/>
            <a:ext cx="1021715" cy="33718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1600"/>
              <a:t>异形空间</a:t>
            </a:r>
            <a:endParaRPr lang="zh-CN" altLang="en-US" sz="1600"/>
          </a:p>
        </p:txBody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89170" y="3145790"/>
            <a:ext cx="1863725" cy="1104265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5685" y="3138805"/>
            <a:ext cx="2242820" cy="1136015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605" y="3145790"/>
            <a:ext cx="1988185" cy="1136015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82785" y="3145790"/>
            <a:ext cx="2082800" cy="1129030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7855" y="3145790"/>
            <a:ext cx="2233295" cy="1104265"/>
          </a:xfrm>
          <a:prstGeom prst="rect">
            <a:avLst/>
          </a:prstGeom>
        </p:spPr>
      </p:pic>
      <p:graphicFrame>
        <p:nvGraphicFramePr>
          <p:cNvPr id="41" name="表格 40"/>
          <p:cNvGraphicFramePr/>
          <p:nvPr/>
        </p:nvGraphicFramePr>
        <p:xfrm>
          <a:off x="233045" y="4473575"/>
          <a:ext cx="1754505" cy="167640"/>
        </p:xfrm>
        <a:graphic>
          <a:graphicData uri="http://schemas.openxmlformats.org/drawingml/2006/table">
            <a:tbl>
              <a:tblPr/>
              <a:tblGrid>
                <a:gridCol w="1754505"/>
              </a:tblGrid>
              <a:tr h="167640">
                <a:tc>
                  <a:txBody>
                    <a:bodyPr/>
                    <a:p>
                      <a:endParaRPr sz="11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42" name="表格 41"/>
          <p:cNvGraphicFramePr/>
          <p:nvPr/>
        </p:nvGraphicFramePr>
        <p:xfrm>
          <a:off x="258445" y="4387215"/>
          <a:ext cx="1754505" cy="335280"/>
        </p:xfrm>
        <a:graphic>
          <a:graphicData uri="http://schemas.openxmlformats.org/drawingml/2006/table">
            <a:tbl>
              <a:tblPr/>
              <a:tblGrid>
                <a:gridCol w="1754505"/>
              </a:tblGrid>
              <a:tr h="335280"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000"/>
                        <a:t>最适合布景，布置主场域时注意光源与动线的方向感</a:t>
                      </a:r>
                      <a:endParaRPr lang="zh-CN" altLang="en-US" sz="10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43" name="表格 42"/>
          <p:cNvGraphicFramePr/>
          <p:nvPr>
            <p:custDataLst>
              <p:tags r:id="rId6"/>
            </p:custDataLst>
          </p:nvPr>
        </p:nvGraphicFramePr>
        <p:xfrm>
          <a:off x="2472055" y="4387215"/>
          <a:ext cx="1906905" cy="457200"/>
        </p:xfrm>
        <a:graphic>
          <a:graphicData uri="http://schemas.openxmlformats.org/drawingml/2006/table">
            <a:tbl>
              <a:tblPr/>
              <a:tblGrid>
                <a:gridCol w="1906905"/>
              </a:tblGrid>
              <a:tr h="335280"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000"/>
                        <a:t>镜头容易压缩画面，建议选</a:t>
                      </a:r>
                      <a:r>
                        <a:rPr lang="en-US" altLang="zh-CN" sz="1000"/>
                        <a:t>“</a:t>
                      </a:r>
                      <a:r>
                        <a:rPr lang="zh-CN" altLang="en-US" sz="1000"/>
                        <a:t>侧向构图</a:t>
                      </a:r>
                      <a:r>
                        <a:rPr lang="en-US" altLang="zh-CN" sz="1000"/>
                        <a:t>” + </a:t>
                      </a:r>
                      <a:r>
                        <a:rPr lang="zh-CN" altLang="en-US" sz="1000"/>
                        <a:t>突出纵深</a:t>
                      </a:r>
                      <a:r>
                        <a:rPr lang="en-US" altLang="zh-CN" sz="1000"/>
                        <a:t> + </a:t>
                      </a:r>
                      <a:r>
                        <a:rPr lang="zh-CN" altLang="en-US" sz="1000"/>
                        <a:t>分布式光源</a:t>
                      </a:r>
                      <a:endParaRPr lang="zh-CN" altLang="en-US" sz="10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44" name="表格 43"/>
          <p:cNvGraphicFramePr/>
          <p:nvPr>
            <p:custDataLst>
              <p:tags r:id="rId7"/>
            </p:custDataLst>
          </p:nvPr>
        </p:nvGraphicFramePr>
        <p:xfrm>
          <a:off x="4659630" y="4438650"/>
          <a:ext cx="2189480" cy="457200"/>
        </p:xfrm>
        <a:graphic>
          <a:graphicData uri="http://schemas.openxmlformats.org/drawingml/2006/table">
            <a:tbl>
              <a:tblPr/>
              <a:tblGrid>
                <a:gridCol w="2189480"/>
              </a:tblGrid>
              <a:tr h="335280"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000"/>
                        <a:t>大多是客</a:t>
                      </a:r>
                      <a:r>
                        <a:rPr lang="zh-CN" altLang="en-US" sz="1000"/>
                        <a:t>餐厅，注意主场域边界划分，使用地毯、家具位置创造</a:t>
                      </a:r>
                      <a:r>
                        <a:rPr lang="en-US" altLang="zh-CN" sz="1000"/>
                        <a:t>“</a:t>
                      </a:r>
                      <a:r>
                        <a:rPr lang="zh-CN" altLang="en-US" sz="1000"/>
                        <a:t>视觉分区</a:t>
                      </a:r>
                      <a:r>
                        <a:rPr lang="en-US" altLang="zh-CN" sz="1000"/>
                        <a:t>”</a:t>
                      </a:r>
                      <a:endParaRPr lang="en-US" altLang="zh-CN" sz="10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46" name="表格 45"/>
          <p:cNvGraphicFramePr/>
          <p:nvPr>
            <p:custDataLst>
              <p:tags r:id="rId8"/>
            </p:custDataLst>
          </p:nvPr>
        </p:nvGraphicFramePr>
        <p:xfrm>
          <a:off x="7045325" y="4438650"/>
          <a:ext cx="1906905" cy="457200"/>
        </p:xfrm>
        <a:graphic>
          <a:graphicData uri="http://schemas.openxmlformats.org/drawingml/2006/table">
            <a:tbl>
              <a:tblPr/>
              <a:tblGrid>
                <a:gridCol w="1906905"/>
              </a:tblGrid>
              <a:tr h="335280"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000"/>
                        <a:t>非常适合做视觉层次，布景上重视上下动线（如楼梯、栏杆、天花）</a:t>
                      </a:r>
                      <a:endParaRPr lang="zh-CN" altLang="en-US" sz="10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47" name="表格 46"/>
          <p:cNvGraphicFramePr/>
          <p:nvPr>
            <p:custDataLst>
              <p:tags r:id="rId9"/>
            </p:custDataLst>
          </p:nvPr>
        </p:nvGraphicFramePr>
        <p:xfrm>
          <a:off x="9627235" y="4438650"/>
          <a:ext cx="1994535" cy="457200"/>
        </p:xfrm>
        <a:graphic>
          <a:graphicData uri="http://schemas.openxmlformats.org/drawingml/2006/table">
            <a:tbl>
              <a:tblPr/>
              <a:tblGrid>
                <a:gridCol w="1994535"/>
              </a:tblGrid>
              <a:tr h="335280"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1000"/>
                        <a:t>尽量使用简单背景</a:t>
                      </a:r>
                      <a:r>
                        <a:rPr lang="en-US" altLang="zh-CN" sz="1000"/>
                        <a:t>/</a:t>
                      </a:r>
                      <a:r>
                        <a:rPr lang="zh-CN" altLang="en-US" sz="1000"/>
                        <a:t>集中构图方式，减少画面信息干扰</a:t>
                      </a:r>
                      <a:endParaRPr lang="zh-CN" altLang="en-US" sz="10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4" name="组合 13"/>
          <p:cNvGrpSpPr/>
          <p:nvPr/>
        </p:nvGrpSpPr>
        <p:grpSpPr>
          <a:xfrm>
            <a:off x="-3810" y="368300"/>
            <a:ext cx="5066665" cy="652145"/>
            <a:chOff x="0" y="255"/>
            <a:chExt cx="6566" cy="926"/>
          </a:xfrm>
        </p:grpSpPr>
        <p:sp>
          <p:nvSpPr>
            <p:cNvPr id="6" name="矩形 5"/>
            <p:cNvSpPr/>
            <p:nvPr/>
          </p:nvSpPr>
          <p:spPr>
            <a:xfrm>
              <a:off x="0" y="255"/>
              <a:ext cx="6126" cy="923"/>
            </a:xfrm>
            <a:prstGeom prst="rect">
              <a:avLst/>
            </a:pr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任意多边形 9"/>
            <p:cNvSpPr/>
            <p:nvPr/>
          </p:nvSpPr>
          <p:spPr>
            <a:xfrm flipH="1">
              <a:off x="5680" y="258"/>
              <a:ext cx="446" cy="920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446" h="920">
                  <a:moveTo>
                    <a:pt x="0" y="0"/>
                  </a:moveTo>
                  <a:lnTo>
                    <a:pt x="9" y="0"/>
                  </a:lnTo>
                  <a:cubicBezTo>
                    <a:pt x="253" y="13"/>
                    <a:pt x="446" y="214"/>
                    <a:pt x="446" y="460"/>
                  </a:cubicBezTo>
                  <a:cubicBezTo>
                    <a:pt x="446" y="707"/>
                    <a:pt x="253" y="908"/>
                    <a:pt x="9" y="920"/>
                  </a:cubicBezTo>
                  <a:lnTo>
                    <a:pt x="0" y="9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ED0C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12" name="任意多边形 11"/>
            <p:cNvSpPr/>
            <p:nvPr/>
          </p:nvSpPr>
          <p:spPr>
            <a:xfrm>
              <a:off x="6120" y="261"/>
              <a:ext cx="446" cy="920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446" h="920">
                  <a:moveTo>
                    <a:pt x="0" y="0"/>
                  </a:moveTo>
                  <a:lnTo>
                    <a:pt x="9" y="0"/>
                  </a:lnTo>
                  <a:cubicBezTo>
                    <a:pt x="253" y="13"/>
                    <a:pt x="446" y="214"/>
                    <a:pt x="446" y="460"/>
                  </a:cubicBezTo>
                  <a:cubicBezTo>
                    <a:pt x="446" y="707"/>
                    <a:pt x="253" y="908"/>
                    <a:pt x="9" y="920"/>
                  </a:cubicBezTo>
                  <a:lnTo>
                    <a:pt x="0" y="9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233045" y="456565"/>
            <a:ext cx="3971925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2·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空间转换的出发点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——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空间构造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-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案例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26085" y="1508125"/>
            <a:ext cx="5782310" cy="27559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1200" b="1"/>
              <a:t>先区分空间属性，再做空间构造的</a:t>
            </a:r>
            <a:r>
              <a:rPr lang="zh-CN" altLang="en-US" sz="1200" b="1"/>
              <a:t>策略</a:t>
            </a:r>
            <a:endParaRPr lang="zh-CN" altLang="en-US" sz="1200" b="1"/>
          </a:p>
        </p:txBody>
      </p:sp>
      <p:sp>
        <p:nvSpPr>
          <p:cNvPr id="8" name="文本框 7"/>
          <p:cNvSpPr txBox="1"/>
          <p:nvPr/>
        </p:nvSpPr>
        <p:spPr>
          <a:xfrm>
            <a:off x="6567805" y="2186940"/>
            <a:ext cx="1533525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600" b="1">
                <a:sym typeface="+mn-ea"/>
              </a:rPr>
              <a:t>狭长</a:t>
            </a:r>
            <a:r>
              <a:rPr lang="zh-CN" altLang="en-US" sz="1600" b="1">
                <a:sym typeface="+mn-ea"/>
              </a:rPr>
              <a:t>型客厅</a:t>
            </a:r>
            <a:endParaRPr lang="zh-CN" altLang="en-US" sz="1600" b="1"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6085" y="2186940"/>
            <a:ext cx="5782310" cy="322453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370455" y="5501005"/>
            <a:ext cx="189420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200">
                <a:sym typeface="+mn-ea"/>
              </a:rPr>
              <a:t>——</a:t>
            </a:r>
            <a:r>
              <a:rPr lang="zh-CN" altLang="en-US" sz="1200">
                <a:sym typeface="+mn-ea"/>
              </a:rPr>
              <a:t>松下吹风机广告</a:t>
            </a:r>
            <a:r>
              <a:rPr lang="en-US" altLang="zh-CN" sz="1200">
                <a:sym typeface="+mn-ea"/>
              </a:rPr>
              <a:t>——</a:t>
            </a:r>
            <a:endParaRPr lang="en-US" altLang="zh-CN" sz="1200"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617335" y="2624455"/>
            <a:ext cx="4401820" cy="265049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>
              <a:lnSpc>
                <a:spcPct val="150000"/>
              </a:lnSpc>
            </a:pPr>
            <a:r>
              <a:rPr lang="zh-CN" altLang="en-US" sz="1200" b="1">
                <a:sym typeface="+mn-ea"/>
              </a:rPr>
              <a:t>属性：</a:t>
            </a:r>
            <a:r>
              <a:rPr lang="zh-CN" altLang="en-US" sz="1200">
                <a:sym typeface="+mn-ea"/>
              </a:rPr>
              <a:t>视频中的客厅长空间的客厅，由于客厅空间过长</a:t>
            </a:r>
            <a:r>
              <a:rPr lang="zh-CN" altLang="en-US" sz="1200">
                <a:sym typeface="+mn-ea"/>
              </a:rPr>
              <a:t>过大，那么需要道具来区分</a:t>
            </a:r>
            <a:r>
              <a:rPr lang="zh-CN" altLang="en-US" sz="1200">
                <a:solidFill>
                  <a:srgbClr val="FF0000"/>
                </a:solidFill>
                <a:sym typeface="+mn-ea"/>
              </a:rPr>
              <a:t>视觉分层</a:t>
            </a:r>
            <a:r>
              <a:rPr lang="zh-CN" altLang="en-US" sz="1200">
                <a:sym typeface="+mn-ea"/>
              </a:rPr>
              <a:t>。</a:t>
            </a:r>
            <a:endParaRPr lang="zh-CN" altLang="en-US" sz="1200">
              <a:sym typeface="+mn-ea"/>
            </a:endParaRPr>
          </a:p>
          <a:p>
            <a:pPr>
              <a:lnSpc>
                <a:spcPct val="150000"/>
              </a:lnSpc>
            </a:pPr>
            <a:endParaRPr lang="zh-CN" altLang="en-US" sz="1200"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1200" b="1">
                <a:sym typeface="+mn-ea"/>
              </a:rPr>
              <a:t>策略：</a:t>
            </a:r>
            <a:r>
              <a:rPr lang="zh-CN" altLang="en-US" sz="1200">
                <a:sym typeface="+mn-ea"/>
              </a:rPr>
              <a:t>主要以视觉分层为主，此处主要用地毯方式来区分，客厅为灰色地毯，左半区</a:t>
            </a:r>
            <a:r>
              <a:rPr lang="zh-CN" altLang="en-US" sz="1200">
                <a:sym typeface="+mn-ea"/>
              </a:rPr>
              <a:t>空间为深灰色地板色，形成潜性的</a:t>
            </a:r>
            <a:r>
              <a:rPr lang="zh-CN" altLang="en-US" sz="1200">
                <a:sym typeface="+mn-ea"/>
              </a:rPr>
              <a:t>分界线，让呈现的构图能够左右区分一分为二。</a:t>
            </a:r>
            <a:endParaRPr lang="zh-CN" altLang="en-US" sz="1200"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200">
                <a:sym typeface="+mn-ea"/>
              </a:rPr>
              <a:t>·</a:t>
            </a:r>
            <a:r>
              <a:rPr lang="zh-CN" altLang="en-US" sz="1200">
                <a:sym typeface="+mn-ea"/>
              </a:rPr>
              <a:t>为加强视觉分层，在中间线加入台灯、书桌等道具。</a:t>
            </a:r>
            <a:endParaRPr lang="zh-CN" altLang="en-US" sz="1200"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200">
                <a:sym typeface="+mn-ea"/>
              </a:rPr>
              <a:t>·</a:t>
            </a:r>
            <a:r>
              <a:rPr lang="zh-CN" altLang="en-US" sz="1200">
                <a:sym typeface="+mn-ea"/>
              </a:rPr>
              <a:t>如果整个视频的地板都是同一种颜色，也没分界线，会让画面看起来平淡切毫无</a:t>
            </a:r>
            <a:r>
              <a:rPr lang="zh-CN" altLang="en-US" sz="1200">
                <a:sym typeface="+mn-ea"/>
              </a:rPr>
              <a:t>空间感。</a:t>
            </a:r>
            <a:endParaRPr lang="zh-CN" altLang="en-US" sz="1200">
              <a:sym typeface="+mn-e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4" name="组合 13"/>
          <p:cNvGrpSpPr/>
          <p:nvPr/>
        </p:nvGrpSpPr>
        <p:grpSpPr>
          <a:xfrm>
            <a:off x="-3810" y="368300"/>
            <a:ext cx="5066665" cy="652145"/>
            <a:chOff x="0" y="255"/>
            <a:chExt cx="6566" cy="926"/>
          </a:xfrm>
        </p:grpSpPr>
        <p:sp>
          <p:nvSpPr>
            <p:cNvPr id="6" name="矩形 5"/>
            <p:cNvSpPr/>
            <p:nvPr/>
          </p:nvSpPr>
          <p:spPr>
            <a:xfrm>
              <a:off x="0" y="255"/>
              <a:ext cx="6126" cy="923"/>
            </a:xfrm>
            <a:prstGeom prst="rect">
              <a:avLst/>
            </a:pr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任意多边形 9"/>
            <p:cNvSpPr/>
            <p:nvPr/>
          </p:nvSpPr>
          <p:spPr>
            <a:xfrm flipH="1">
              <a:off x="5680" y="258"/>
              <a:ext cx="446" cy="920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446" h="920">
                  <a:moveTo>
                    <a:pt x="0" y="0"/>
                  </a:moveTo>
                  <a:lnTo>
                    <a:pt x="9" y="0"/>
                  </a:lnTo>
                  <a:cubicBezTo>
                    <a:pt x="253" y="13"/>
                    <a:pt x="446" y="214"/>
                    <a:pt x="446" y="460"/>
                  </a:cubicBezTo>
                  <a:cubicBezTo>
                    <a:pt x="446" y="707"/>
                    <a:pt x="253" y="908"/>
                    <a:pt x="9" y="920"/>
                  </a:cubicBezTo>
                  <a:lnTo>
                    <a:pt x="0" y="9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ED0C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12" name="任意多边形 11"/>
            <p:cNvSpPr/>
            <p:nvPr/>
          </p:nvSpPr>
          <p:spPr>
            <a:xfrm>
              <a:off x="6120" y="261"/>
              <a:ext cx="446" cy="920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446" h="920">
                  <a:moveTo>
                    <a:pt x="0" y="0"/>
                  </a:moveTo>
                  <a:lnTo>
                    <a:pt x="9" y="0"/>
                  </a:lnTo>
                  <a:cubicBezTo>
                    <a:pt x="253" y="13"/>
                    <a:pt x="446" y="214"/>
                    <a:pt x="446" y="460"/>
                  </a:cubicBezTo>
                  <a:cubicBezTo>
                    <a:pt x="446" y="707"/>
                    <a:pt x="253" y="908"/>
                    <a:pt x="9" y="920"/>
                  </a:cubicBezTo>
                  <a:lnTo>
                    <a:pt x="0" y="9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233045" y="456565"/>
            <a:ext cx="3971925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2·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空间转换的出发点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——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空间构造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-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案例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72770" y="1407795"/>
            <a:ext cx="7014845" cy="27559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1200" b="1"/>
              <a:t>我们之前的外拍视频</a:t>
            </a:r>
            <a:r>
              <a:rPr lang="en-US" altLang="zh-CN" sz="1200" b="1"/>
              <a:t>——</a:t>
            </a:r>
            <a:r>
              <a:rPr lang="zh-CN" altLang="en-US" sz="1200" b="1"/>
              <a:t>佛山尚梵影视基地</a:t>
            </a:r>
            <a:r>
              <a:rPr lang="en-US" altLang="zh-CN" sz="1200" b="1"/>
              <a:t>3L</a:t>
            </a:r>
            <a:r>
              <a:rPr lang="zh-CN" altLang="en-US" sz="1200" b="1"/>
              <a:t>书房也可以归为狭长型</a:t>
            </a:r>
            <a:r>
              <a:rPr lang="zh-CN" altLang="en-US" sz="1200" b="1"/>
              <a:t>空间。</a:t>
            </a:r>
            <a:endParaRPr lang="zh-CN" altLang="en-US" sz="1200" b="1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2770" y="2064385"/>
            <a:ext cx="3297555" cy="185991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0810" y="2064385"/>
            <a:ext cx="3415665" cy="18592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0175" y="4050030"/>
            <a:ext cx="3416300" cy="190246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5375" y="4050030"/>
            <a:ext cx="3383915" cy="190246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7449185" y="2070100"/>
            <a:ext cx="3380105" cy="1854200"/>
          </a:xfrm>
          <a:prstGeom prst="rect">
            <a:avLst/>
          </a:prstGeom>
          <a:solidFill>
            <a:srgbClr val="CED0C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572770" y="4050030"/>
            <a:ext cx="3296920" cy="1902460"/>
          </a:xfrm>
          <a:prstGeom prst="rect">
            <a:avLst/>
          </a:prstGeom>
          <a:solidFill>
            <a:srgbClr val="CED0C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7480935" y="2463165"/>
            <a:ext cx="3207385" cy="10617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>
              <a:lnSpc>
                <a:spcPct val="150000"/>
              </a:lnSpc>
            </a:pPr>
            <a:r>
              <a:rPr lang="zh-CN" altLang="en-US" sz="1000" b="1">
                <a:sym typeface="+mn-ea"/>
              </a:rPr>
              <a:t>分析：</a:t>
            </a:r>
            <a:r>
              <a:rPr lang="zh-CN" altLang="en-US" sz="1000">
                <a:sym typeface="+mn-ea"/>
              </a:rPr>
              <a:t>该客厅由于我们自建了电视墙，让客厅形成一个纵向的长空间型，那我们需要做的还是视觉分层，但是在画面中还是出现了</a:t>
            </a:r>
            <a:r>
              <a:rPr lang="en-US" altLang="zh-CN" sz="1000">
                <a:sym typeface="+mn-ea"/>
              </a:rPr>
              <a:t>‘</a:t>
            </a:r>
            <a:r>
              <a:rPr lang="zh-CN" altLang="en-US" sz="1000">
                <a:sym typeface="+mn-ea"/>
              </a:rPr>
              <a:t>分层不明显</a:t>
            </a:r>
            <a:r>
              <a:rPr lang="en-US" altLang="zh-CN" sz="1000">
                <a:sym typeface="+mn-ea"/>
              </a:rPr>
              <a:t>’</a:t>
            </a:r>
            <a:r>
              <a:rPr lang="zh-CN" altLang="en-US" sz="1000">
                <a:sym typeface="+mn-ea"/>
              </a:rPr>
              <a:t>的问题，虽然后面有架子鼓道具来填充视觉空白。</a:t>
            </a:r>
            <a:endParaRPr lang="zh-CN" altLang="en-US" sz="1000"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622935" y="4273550"/>
            <a:ext cx="3207385" cy="10617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>
              <a:lnSpc>
                <a:spcPct val="150000"/>
              </a:lnSpc>
            </a:pPr>
            <a:r>
              <a:rPr lang="zh-CN" altLang="en-US" sz="1000" b="1">
                <a:sym typeface="+mn-ea"/>
              </a:rPr>
              <a:t>分析：</a:t>
            </a:r>
            <a:r>
              <a:rPr lang="zh-CN" altLang="en-US" sz="1000">
                <a:sym typeface="+mn-ea"/>
              </a:rPr>
              <a:t>该书房属于多功能纵向型书房，也是要构建</a:t>
            </a:r>
            <a:r>
              <a:rPr lang="en-US" altLang="zh-CN" sz="1000">
                <a:sym typeface="+mn-ea"/>
              </a:rPr>
              <a:t>‘</a:t>
            </a:r>
            <a:r>
              <a:rPr lang="zh-CN" altLang="en-US" sz="1000">
                <a:sym typeface="+mn-ea"/>
              </a:rPr>
              <a:t>视觉分区</a:t>
            </a:r>
            <a:r>
              <a:rPr lang="en-US" altLang="zh-CN" sz="1000">
                <a:sym typeface="+mn-ea"/>
              </a:rPr>
              <a:t>’</a:t>
            </a:r>
            <a:r>
              <a:rPr lang="zh-CN" altLang="en-US" sz="1000">
                <a:sym typeface="+mn-ea"/>
              </a:rPr>
              <a:t>来填充画面空白，保持张力，当时拍摄我们并没有额外准备过多用于分区的道具，这会让整个画面看起来没有空间纵深感，也没有前后景来配合演员舞蹈。</a:t>
            </a:r>
            <a:endParaRPr lang="zh-CN" altLang="en-US" sz="1000">
              <a:sym typeface="+mn-e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32" name="组合 31"/>
          <p:cNvGrpSpPr/>
          <p:nvPr/>
        </p:nvGrpSpPr>
        <p:grpSpPr>
          <a:xfrm>
            <a:off x="1922145" y="4119880"/>
            <a:ext cx="8850630" cy="2520950"/>
            <a:chOff x="3027" y="6621"/>
            <a:chExt cx="13938" cy="3970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1"/>
            <a:srcRect l="2552"/>
            <a:stretch>
              <a:fillRect/>
            </a:stretch>
          </p:blipFill>
          <p:spPr>
            <a:xfrm>
              <a:off x="10085" y="6621"/>
              <a:ext cx="6880" cy="3970"/>
            </a:xfrm>
            <a:prstGeom prst="rect">
              <a:avLst/>
            </a:prstGeom>
          </p:spPr>
        </p:pic>
        <p:cxnSp>
          <p:nvCxnSpPr>
            <p:cNvPr id="26" name="直接连接符 25"/>
            <p:cNvCxnSpPr/>
            <p:nvPr/>
          </p:nvCxnSpPr>
          <p:spPr>
            <a:xfrm>
              <a:off x="7314" y="9286"/>
              <a:ext cx="5962" cy="0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7" name="直接连接符 26"/>
            <p:cNvCxnSpPr/>
            <p:nvPr/>
          </p:nvCxnSpPr>
          <p:spPr>
            <a:xfrm>
              <a:off x="7377" y="10075"/>
              <a:ext cx="3251" cy="0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8" name="文本框 27"/>
            <p:cNvSpPr txBox="1"/>
            <p:nvPr/>
          </p:nvSpPr>
          <p:spPr>
            <a:xfrm>
              <a:off x="3027" y="8261"/>
              <a:ext cx="3594" cy="38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en-US" altLang="zh-CN" sz="1000">
                  <a:sym typeface="+mn-ea"/>
                </a:rPr>
                <a:t>·</a:t>
              </a:r>
              <a:r>
                <a:rPr lang="zh-CN" altLang="en-US" sz="1000">
                  <a:sym typeface="+mn-ea"/>
                </a:rPr>
                <a:t>后景区，可放置台灯或沙发或</a:t>
              </a:r>
              <a:r>
                <a:rPr lang="zh-CN" altLang="en-US" sz="1000">
                  <a:sym typeface="+mn-ea"/>
                </a:rPr>
                <a:t>小柜子</a:t>
              </a:r>
              <a:endParaRPr lang="zh-CN" altLang="en-US" sz="1000">
                <a:sym typeface="+mn-ea"/>
              </a:endParaRP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3053" y="9049"/>
              <a:ext cx="4043" cy="38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en-US" altLang="zh-CN" sz="1000">
                  <a:sym typeface="+mn-ea"/>
                </a:rPr>
                <a:t>·</a:t>
              </a:r>
              <a:r>
                <a:rPr lang="zh-CN" altLang="en-US" sz="1000">
                  <a:sym typeface="+mn-ea"/>
                </a:rPr>
                <a:t>中景区，可放置地毯，来区分地面</a:t>
              </a:r>
              <a:r>
                <a:rPr lang="zh-CN" altLang="en-US" sz="1000">
                  <a:sym typeface="+mn-ea"/>
                </a:rPr>
                <a:t>空间</a:t>
              </a:r>
              <a:endParaRPr lang="zh-CN" altLang="en-US" sz="1000">
                <a:sym typeface="+mn-ea"/>
              </a:endParaRPr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3027" y="9882"/>
              <a:ext cx="4226" cy="38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en-US" altLang="zh-CN" sz="1000">
                  <a:sym typeface="+mn-ea"/>
                </a:rPr>
                <a:t>·</a:t>
              </a:r>
              <a:r>
                <a:rPr lang="zh-CN" altLang="en-US" sz="1000">
                  <a:sym typeface="+mn-ea"/>
                </a:rPr>
                <a:t>前景区，可放置单人沙发</a:t>
              </a:r>
              <a:r>
                <a:rPr lang="en-US" altLang="zh-CN" sz="1000">
                  <a:sym typeface="+mn-ea"/>
                </a:rPr>
                <a:t>+</a:t>
              </a:r>
              <a:r>
                <a:rPr lang="zh-CN" altLang="en-US" sz="1000">
                  <a:sym typeface="+mn-ea"/>
                </a:rPr>
                <a:t>毛毯或柜子</a:t>
              </a:r>
              <a:r>
                <a:rPr lang="en-US" altLang="zh-CN" sz="1000">
                  <a:sym typeface="+mn-ea"/>
                </a:rPr>
                <a:t>+</a:t>
              </a:r>
              <a:r>
                <a:rPr lang="zh-CN" altLang="en-US" sz="1000">
                  <a:sym typeface="+mn-ea"/>
                </a:rPr>
                <a:t>道具</a:t>
              </a:r>
              <a:endParaRPr lang="zh-CN" altLang="en-US" sz="1000">
                <a:sym typeface="+mn-ea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-3810" y="368300"/>
            <a:ext cx="5066665" cy="652145"/>
            <a:chOff x="0" y="255"/>
            <a:chExt cx="6566" cy="926"/>
          </a:xfrm>
        </p:grpSpPr>
        <p:sp>
          <p:nvSpPr>
            <p:cNvPr id="6" name="矩形 5"/>
            <p:cNvSpPr/>
            <p:nvPr/>
          </p:nvSpPr>
          <p:spPr>
            <a:xfrm>
              <a:off x="0" y="255"/>
              <a:ext cx="6126" cy="923"/>
            </a:xfrm>
            <a:prstGeom prst="rect">
              <a:avLst/>
            </a:pr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任意多边形 9"/>
            <p:cNvSpPr/>
            <p:nvPr/>
          </p:nvSpPr>
          <p:spPr>
            <a:xfrm flipH="1">
              <a:off x="5680" y="258"/>
              <a:ext cx="446" cy="920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446" h="920">
                  <a:moveTo>
                    <a:pt x="0" y="0"/>
                  </a:moveTo>
                  <a:lnTo>
                    <a:pt x="9" y="0"/>
                  </a:lnTo>
                  <a:cubicBezTo>
                    <a:pt x="253" y="13"/>
                    <a:pt x="446" y="214"/>
                    <a:pt x="446" y="460"/>
                  </a:cubicBezTo>
                  <a:cubicBezTo>
                    <a:pt x="446" y="707"/>
                    <a:pt x="253" y="908"/>
                    <a:pt x="9" y="920"/>
                  </a:cubicBezTo>
                  <a:lnTo>
                    <a:pt x="0" y="9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ED0C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12" name="任意多边形 11"/>
            <p:cNvSpPr/>
            <p:nvPr/>
          </p:nvSpPr>
          <p:spPr>
            <a:xfrm>
              <a:off x="6120" y="261"/>
              <a:ext cx="446" cy="920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446" h="920">
                  <a:moveTo>
                    <a:pt x="0" y="0"/>
                  </a:moveTo>
                  <a:lnTo>
                    <a:pt x="9" y="0"/>
                  </a:lnTo>
                  <a:cubicBezTo>
                    <a:pt x="253" y="13"/>
                    <a:pt x="446" y="214"/>
                    <a:pt x="446" y="460"/>
                  </a:cubicBezTo>
                  <a:cubicBezTo>
                    <a:pt x="446" y="707"/>
                    <a:pt x="253" y="908"/>
                    <a:pt x="9" y="920"/>
                  </a:cubicBezTo>
                  <a:lnTo>
                    <a:pt x="0" y="9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233045" y="456565"/>
            <a:ext cx="3971925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2·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空间转换的出发点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——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空间构造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-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案例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99440" y="1322070"/>
            <a:ext cx="6201410" cy="27559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1200" b="1"/>
              <a:t>复盘：目的</a:t>
            </a:r>
            <a:r>
              <a:rPr lang="en-US" altLang="zh-CN" sz="1200" b="1"/>
              <a:t>-</a:t>
            </a:r>
            <a:r>
              <a:rPr lang="zh-CN" altLang="en-US" sz="1200" b="1"/>
              <a:t>创建视觉分区，提升空间张力，</a:t>
            </a:r>
            <a:r>
              <a:rPr lang="zh-CN" altLang="en-US" sz="1200" b="1"/>
              <a:t>构造空间矛盾。</a:t>
            </a:r>
            <a:endParaRPr lang="zh-CN" altLang="en-US" sz="1200" b="1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2540" y="1872615"/>
            <a:ext cx="4469130" cy="2520950"/>
          </a:xfrm>
          <a:prstGeom prst="rect">
            <a:avLst/>
          </a:prstGeom>
        </p:spPr>
      </p:pic>
      <p:cxnSp>
        <p:nvCxnSpPr>
          <p:cNvPr id="13" name="直接连接符 12"/>
          <p:cNvCxnSpPr/>
          <p:nvPr/>
        </p:nvCxnSpPr>
        <p:spPr>
          <a:xfrm>
            <a:off x="3537585" y="2835910"/>
            <a:ext cx="353695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7" name="文本框 16"/>
          <p:cNvSpPr txBox="1"/>
          <p:nvPr/>
        </p:nvSpPr>
        <p:spPr>
          <a:xfrm>
            <a:off x="7213600" y="2686050"/>
            <a:ext cx="2567305" cy="245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000">
                <a:sym typeface="+mn-ea"/>
              </a:rPr>
              <a:t>·</a:t>
            </a:r>
            <a:r>
              <a:rPr lang="zh-CN" altLang="en-US" sz="1000">
                <a:sym typeface="+mn-ea"/>
              </a:rPr>
              <a:t>沿着台柱线可放置道具（如台灯或大</a:t>
            </a:r>
            <a:r>
              <a:rPr lang="zh-CN" altLang="en-US" sz="1000">
                <a:sym typeface="+mn-ea"/>
              </a:rPr>
              <a:t>绿植）</a:t>
            </a:r>
            <a:endParaRPr lang="zh-CN" altLang="en-US" sz="1000">
              <a:sym typeface="+mn-ea"/>
            </a:endParaRPr>
          </a:p>
        </p:txBody>
      </p:sp>
      <p:cxnSp>
        <p:nvCxnSpPr>
          <p:cNvPr id="19" name="直接连接符 18"/>
          <p:cNvCxnSpPr/>
          <p:nvPr/>
        </p:nvCxnSpPr>
        <p:spPr>
          <a:xfrm>
            <a:off x="2439035" y="3654425"/>
            <a:ext cx="462216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>
            <a:off x="5062855" y="3188970"/>
            <a:ext cx="198501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3" name="文本框 22"/>
          <p:cNvSpPr txBox="1"/>
          <p:nvPr/>
        </p:nvSpPr>
        <p:spPr>
          <a:xfrm>
            <a:off x="7213600" y="3066415"/>
            <a:ext cx="4542790" cy="245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000">
                <a:sym typeface="+mn-ea"/>
              </a:rPr>
              <a:t>·</a:t>
            </a:r>
            <a:r>
              <a:rPr lang="zh-CN" altLang="en-US" sz="1000">
                <a:sym typeface="+mn-ea"/>
              </a:rPr>
              <a:t>左边空右边则要多，构造空间矛盾，</a:t>
            </a:r>
            <a:r>
              <a:rPr lang="zh-CN" altLang="en-US" sz="1000">
                <a:sym typeface="+mn-ea"/>
              </a:rPr>
              <a:t>此处可填充道具（如海报、柜子）</a:t>
            </a:r>
            <a:endParaRPr lang="zh-CN" altLang="en-US" sz="1000">
              <a:sym typeface="+mn-ea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7213600" y="3500755"/>
            <a:ext cx="4577715" cy="245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000">
                <a:sym typeface="+mn-ea"/>
              </a:rPr>
              <a:t>·</a:t>
            </a:r>
            <a:r>
              <a:rPr lang="zh-CN" altLang="en-US" sz="1000">
                <a:sym typeface="+mn-ea"/>
              </a:rPr>
              <a:t>地板颜色并不好看，可搭配深灰色地毯，与右边浅灰色地毯形成</a:t>
            </a:r>
            <a:r>
              <a:rPr lang="zh-CN" altLang="en-US" sz="1000">
                <a:sym typeface="+mn-ea"/>
              </a:rPr>
              <a:t>分区。</a:t>
            </a:r>
            <a:endParaRPr lang="zh-CN" altLang="en-US" sz="1000">
              <a:sym typeface="+mn-ea"/>
            </a:endParaRPr>
          </a:p>
        </p:txBody>
      </p:sp>
      <p:cxnSp>
        <p:nvCxnSpPr>
          <p:cNvPr id="25" name="直接连接符 24"/>
          <p:cNvCxnSpPr/>
          <p:nvPr/>
        </p:nvCxnSpPr>
        <p:spPr>
          <a:xfrm>
            <a:off x="4644390" y="5287645"/>
            <a:ext cx="562673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4" name="组合 13"/>
          <p:cNvGrpSpPr/>
          <p:nvPr/>
        </p:nvGrpSpPr>
        <p:grpSpPr>
          <a:xfrm>
            <a:off x="-3810" y="368300"/>
            <a:ext cx="5066665" cy="652145"/>
            <a:chOff x="0" y="255"/>
            <a:chExt cx="6566" cy="926"/>
          </a:xfrm>
        </p:grpSpPr>
        <p:sp>
          <p:nvSpPr>
            <p:cNvPr id="6" name="矩形 5"/>
            <p:cNvSpPr/>
            <p:nvPr/>
          </p:nvSpPr>
          <p:spPr>
            <a:xfrm>
              <a:off x="0" y="255"/>
              <a:ext cx="6126" cy="923"/>
            </a:xfrm>
            <a:prstGeom prst="rect">
              <a:avLst/>
            </a:pr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任意多边形 9"/>
            <p:cNvSpPr/>
            <p:nvPr/>
          </p:nvSpPr>
          <p:spPr>
            <a:xfrm flipH="1">
              <a:off x="5680" y="258"/>
              <a:ext cx="446" cy="920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446" h="920">
                  <a:moveTo>
                    <a:pt x="0" y="0"/>
                  </a:moveTo>
                  <a:lnTo>
                    <a:pt x="9" y="0"/>
                  </a:lnTo>
                  <a:cubicBezTo>
                    <a:pt x="253" y="13"/>
                    <a:pt x="446" y="214"/>
                    <a:pt x="446" y="460"/>
                  </a:cubicBezTo>
                  <a:cubicBezTo>
                    <a:pt x="446" y="707"/>
                    <a:pt x="253" y="908"/>
                    <a:pt x="9" y="920"/>
                  </a:cubicBezTo>
                  <a:lnTo>
                    <a:pt x="0" y="9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ED0C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12" name="任意多边形 11"/>
            <p:cNvSpPr/>
            <p:nvPr/>
          </p:nvSpPr>
          <p:spPr>
            <a:xfrm>
              <a:off x="6120" y="261"/>
              <a:ext cx="446" cy="920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446" h="920">
                  <a:moveTo>
                    <a:pt x="0" y="0"/>
                  </a:moveTo>
                  <a:lnTo>
                    <a:pt x="9" y="0"/>
                  </a:lnTo>
                  <a:cubicBezTo>
                    <a:pt x="253" y="13"/>
                    <a:pt x="446" y="214"/>
                    <a:pt x="446" y="460"/>
                  </a:cubicBezTo>
                  <a:cubicBezTo>
                    <a:pt x="446" y="707"/>
                    <a:pt x="253" y="908"/>
                    <a:pt x="9" y="920"/>
                  </a:cubicBezTo>
                  <a:lnTo>
                    <a:pt x="0" y="9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233045" y="456565"/>
            <a:ext cx="3971925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2·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空间转换的出发点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——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脚本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镜头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3729990" y="3153410"/>
            <a:ext cx="4378960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200" b="1">
                <a:sym typeface="+mn-ea"/>
              </a:rPr>
              <a:t>为有效利用资源和节省时间应当把布景中心花在最重要的</a:t>
            </a:r>
            <a:r>
              <a:rPr lang="zh-CN" altLang="en-US" sz="1200" b="1">
                <a:sym typeface="+mn-ea"/>
              </a:rPr>
              <a:t>镜头。</a:t>
            </a:r>
            <a:endParaRPr lang="zh-CN" altLang="en-US" sz="1200" b="1">
              <a:sym typeface="+mn-e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4" name="组合 13"/>
          <p:cNvGrpSpPr/>
          <p:nvPr/>
        </p:nvGrpSpPr>
        <p:grpSpPr>
          <a:xfrm>
            <a:off x="-3810" y="368300"/>
            <a:ext cx="5066665" cy="652145"/>
            <a:chOff x="0" y="255"/>
            <a:chExt cx="6566" cy="926"/>
          </a:xfrm>
        </p:grpSpPr>
        <p:sp>
          <p:nvSpPr>
            <p:cNvPr id="6" name="矩形 5"/>
            <p:cNvSpPr/>
            <p:nvPr/>
          </p:nvSpPr>
          <p:spPr>
            <a:xfrm>
              <a:off x="0" y="255"/>
              <a:ext cx="6126" cy="923"/>
            </a:xfrm>
            <a:prstGeom prst="rect">
              <a:avLst/>
            </a:pr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任意多边形 9"/>
            <p:cNvSpPr/>
            <p:nvPr/>
          </p:nvSpPr>
          <p:spPr>
            <a:xfrm flipH="1">
              <a:off x="5680" y="258"/>
              <a:ext cx="446" cy="920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446" h="920">
                  <a:moveTo>
                    <a:pt x="0" y="0"/>
                  </a:moveTo>
                  <a:lnTo>
                    <a:pt x="9" y="0"/>
                  </a:lnTo>
                  <a:cubicBezTo>
                    <a:pt x="253" y="13"/>
                    <a:pt x="446" y="214"/>
                    <a:pt x="446" y="460"/>
                  </a:cubicBezTo>
                  <a:cubicBezTo>
                    <a:pt x="446" y="707"/>
                    <a:pt x="253" y="908"/>
                    <a:pt x="9" y="920"/>
                  </a:cubicBezTo>
                  <a:lnTo>
                    <a:pt x="0" y="9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ED0C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12" name="任意多边形 11"/>
            <p:cNvSpPr/>
            <p:nvPr/>
          </p:nvSpPr>
          <p:spPr>
            <a:xfrm>
              <a:off x="6120" y="261"/>
              <a:ext cx="446" cy="920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446" h="920">
                  <a:moveTo>
                    <a:pt x="0" y="0"/>
                  </a:moveTo>
                  <a:lnTo>
                    <a:pt x="9" y="0"/>
                  </a:lnTo>
                  <a:cubicBezTo>
                    <a:pt x="253" y="13"/>
                    <a:pt x="446" y="214"/>
                    <a:pt x="446" y="460"/>
                  </a:cubicBezTo>
                  <a:cubicBezTo>
                    <a:pt x="446" y="707"/>
                    <a:pt x="253" y="908"/>
                    <a:pt x="9" y="920"/>
                  </a:cubicBezTo>
                  <a:lnTo>
                    <a:pt x="0" y="9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233045" y="456565"/>
            <a:ext cx="3971925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2·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空间转换的出发点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——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故事人设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-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案例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26085" y="1508125"/>
            <a:ext cx="6503035" cy="27559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1200" b="1"/>
              <a:t>空间构造的另一条准则，除了</a:t>
            </a:r>
            <a:r>
              <a:rPr lang="zh-CN" altLang="en-US" sz="1200" b="1"/>
              <a:t>要符合场地本有的装修风格之外，还要考虑故事背景和人物</a:t>
            </a:r>
            <a:r>
              <a:rPr lang="zh-CN" altLang="en-US" sz="1200" b="1"/>
              <a:t>人设。</a:t>
            </a:r>
            <a:endParaRPr lang="zh-CN" altLang="en-US" sz="1200" b="1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72540" y="2060575"/>
            <a:ext cx="4738370" cy="240601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950" y="4615815"/>
            <a:ext cx="2770505" cy="155384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8380" y="4615815"/>
            <a:ext cx="3047365" cy="155384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7142480" y="3094990"/>
            <a:ext cx="1627505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600" b="1">
                <a:sym typeface="+mn-ea"/>
              </a:rPr>
              <a:t>凌乱填充型空间</a:t>
            </a:r>
            <a:endParaRPr lang="zh-CN" altLang="en-US" sz="1600" b="1"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142480" y="3485515"/>
            <a:ext cx="4401820" cy="9810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>
              <a:lnSpc>
                <a:spcPct val="150000"/>
              </a:lnSpc>
            </a:pPr>
            <a:r>
              <a:rPr lang="zh-CN" altLang="en-US" sz="1000">
                <a:sym typeface="+mn-ea"/>
              </a:rPr>
              <a:t>视频中开场所有的布景都是以各处堆满道具来布景的，为什么这么布景呢？因为视频的主角开篇要强调他是宅男是负能量的人设，故此需要用杂乱的道具和凌乱的摆放来衬托情绪。</a:t>
            </a:r>
            <a:endParaRPr lang="zh-CN" altLang="en-US" sz="1000">
              <a:sym typeface="+mn-ea"/>
            </a:endParaRPr>
          </a:p>
          <a:p>
            <a:pPr>
              <a:lnSpc>
                <a:spcPct val="150000"/>
              </a:lnSpc>
            </a:pPr>
            <a:endParaRPr lang="zh-CN" altLang="en-US" sz="1000">
              <a:sym typeface="+mn-e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4" name="组合 13"/>
          <p:cNvGrpSpPr/>
          <p:nvPr/>
        </p:nvGrpSpPr>
        <p:grpSpPr>
          <a:xfrm>
            <a:off x="-3810" y="368300"/>
            <a:ext cx="5066665" cy="652145"/>
            <a:chOff x="0" y="255"/>
            <a:chExt cx="6566" cy="926"/>
          </a:xfrm>
        </p:grpSpPr>
        <p:sp>
          <p:nvSpPr>
            <p:cNvPr id="6" name="矩形 5"/>
            <p:cNvSpPr/>
            <p:nvPr/>
          </p:nvSpPr>
          <p:spPr>
            <a:xfrm>
              <a:off x="0" y="255"/>
              <a:ext cx="6126" cy="923"/>
            </a:xfrm>
            <a:prstGeom prst="rect">
              <a:avLst/>
            </a:pr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任意多边形 9"/>
            <p:cNvSpPr/>
            <p:nvPr/>
          </p:nvSpPr>
          <p:spPr>
            <a:xfrm flipH="1">
              <a:off x="5680" y="258"/>
              <a:ext cx="446" cy="920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446" h="920">
                  <a:moveTo>
                    <a:pt x="0" y="0"/>
                  </a:moveTo>
                  <a:lnTo>
                    <a:pt x="9" y="0"/>
                  </a:lnTo>
                  <a:cubicBezTo>
                    <a:pt x="253" y="13"/>
                    <a:pt x="446" y="214"/>
                    <a:pt x="446" y="460"/>
                  </a:cubicBezTo>
                  <a:cubicBezTo>
                    <a:pt x="446" y="707"/>
                    <a:pt x="253" y="908"/>
                    <a:pt x="9" y="920"/>
                  </a:cubicBezTo>
                  <a:lnTo>
                    <a:pt x="0" y="9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ED0C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12" name="任意多边形 11"/>
            <p:cNvSpPr/>
            <p:nvPr/>
          </p:nvSpPr>
          <p:spPr>
            <a:xfrm>
              <a:off x="6120" y="261"/>
              <a:ext cx="446" cy="920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446" h="920">
                  <a:moveTo>
                    <a:pt x="0" y="0"/>
                  </a:moveTo>
                  <a:lnTo>
                    <a:pt x="9" y="0"/>
                  </a:lnTo>
                  <a:cubicBezTo>
                    <a:pt x="253" y="13"/>
                    <a:pt x="446" y="214"/>
                    <a:pt x="446" y="460"/>
                  </a:cubicBezTo>
                  <a:cubicBezTo>
                    <a:pt x="446" y="707"/>
                    <a:pt x="253" y="908"/>
                    <a:pt x="9" y="920"/>
                  </a:cubicBezTo>
                  <a:lnTo>
                    <a:pt x="0" y="9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233045" y="456565"/>
            <a:ext cx="3971925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2·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空间转换的出发点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——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故事人设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-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复盘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4335" y="2594610"/>
            <a:ext cx="5788025" cy="299593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6648450" y="2535555"/>
            <a:ext cx="4366260" cy="1614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1600" b="1">
                <a:sym typeface="+mn-ea"/>
              </a:rPr>
              <a:t>分析：</a:t>
            </a:r>
            <a:endParaRPr lang="zh-CN" altLang="en-US" sz="1600" b="1"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1000">
                <a:sym typeface="+mn-ea"/>
              </a:rPr>
              <a:t>从跳舞这段视频来看，整个画面略显杂乱，排除产品需展示的原因，在地面空间也出现并不美观的缺陷。</a:t>
            </a:r>
            <a:endParaRPr lang="zh-CN" altLang="en-US" sz="1000"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1000">
                <a:sym typeface="+mn-ea"/>
              </a:rPr>
              <a:t>而我们的主角人设是一</a:t>
            </a:r>
            <a:r>
              <a:rPr lang="zh-CN" altLang="en-US" sz="1000">
                <a:solidFill>
                  <a:srgbClr val="FF0000"/>
                </a:solidFill>
                <a:sym typeface="+mn-ea"/>
              </a:rPr>
              <a:t>位幽默、开放的宅男</a:t>
            </a:r>
            <a:r>
              <a:rPr lang="zh-CN" altLang="en-US" sz="1000">
                <a:sym typeface="+mn-ea"/>
              </a:rPr>
              <a:t>，那么在道具填充除了开篇的可乐、球星、说唱海报这些定制的道具外，在跳舞这段，也可以搭配相对人设的道具</a:t>
            </a:r>
            <a:r>
              <a:rPr lang="zh-CN" altLang="en-US" sz="1000">
                <a:solidFill>
                  <a:srgbClr val="FF0000"/>
                </a:solidFill>
                <a:sym typeface="+mn-ea"/>
              </a:rPr>
              <a:t>摆放在地面</a:t>
            </a:r>
            <a:r>
              <a:rPr lang="zh-CN" altLang="en-US" sz="1000">
                <a:sym typeface="+mn-ea"/>
              </a:rPr>
              <a:t>。</a:t>
            </a:r>
            <a:endParaRPr lang="zh-CN" altLang="en-US" sz="1000"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671830" y="1532255"/>
            <a:ext cx="5595620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600" b="1">
                <a:sym typeface="+mn-ea"/>
              </a:rPr>
              <a:t>选取之前拍摄的</a:t>
            </a:r>
            <a:r>
              <a:rPr lang="en-US" altLang="zh-CN" sz="1600" b="1">
                <a:sym typeface="+mn-ea"/>
              </a:rPr>
              <a:t>matter</a:t>
            </a:r>
            <a:r>
              <a:rPr lang="zh-CN" altLang="en-US" sz="1600" b="1">
                <a:sym typeface="+mn-ea"/>
              </a:rPr>
              <a:t>灯泡五条视频中的其中</a:t>
            </a:r>
            <a:r>
              <a:rPr lang="zh-CN" altLang="en-US" sz="1600" b="1">
                <a:sym typeface="+mn-ea"/>
              </a:rPr>
              <a:t>一条</a:t>
            </a:r>
            <a:endParaRPr lang="zh-CN" altLang="en-US" sz="1600" b="1">
              <a:sym typeface="+mn-ea"/>
            </a:endParaRPr>
          </a:p>
        </p:txBody>
      </p:sp>
      <p:cxnSp>
        <p:nvCxnSpPr>
          <p:cNvPr id="25" name="直接连接符 24"/>
          <p:cNvCxnSpPr/>
          <p:nvPr/>
        </p:nvCxnSpPr>
        <p:spPr>
          <a:xfrm>
            <a:off x="797560" y="5224780"/>
            <a:ext cx="639635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8" name="文本框 27"/>
          <p:cNvSpPr txBox="1"/>
          <p:nvPr/>
        </p:nvSpPr>
        <p:spPr>
          <a:xfrm>
            <a:off x="7344410" y="5102225"/>
            <a:ext cx="2282190" cy="245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000">
                <a:sym typeface="+mn-ea"/>
              </a:rPr>
              <a:t>·</a:t>
            </a:r>
            <a:r>
              <a:rPr lang="zh-CN" altLang="en-US" sz="1000">
                <a:sym typeface="+mn-ea"/>
              </a:rPr>
              <a:t>网红玩偶</a:t>
            </a:r>
            <a:r>
              <a:rPr lang="en-US" altLang="zh-CN" sz="1000">
                <a:sym typeface="+mn-ea"/>
              </a:rPr>
              <a:t>——</a:t>
            </a:r>
            <a:r>
              <a:rPr lang="zh-CN" altLang="en-US" sz="1000">
                <a:sym typeface="+mn-ea"/>
              </a:rPr>
              <a:t>如</a:t>
            </a:r>
            <a:r>
              <a:rPr lang="zh-CN" altLang="en-US" sz="1000">
                <a:sym typeface="+mn-ea"/>
              </a:rPr>
              <a:t>沙皮狗</a:t>
            </a:r>
            <a:endParaRPr lang="zh-CN" altLang="en-US" sz="1000">
              <a:sym typeface="+mn-ea"/>
            </a:endParaRPr>
          </a:p>
        </p:txBody>
      </p:sp>
      <p:cxnSp>
        <p:nvCxnSpPr>
          <p:cNvPr id="17" name="直接连接符 16"/>
          <p:cNvCxnSpPr/>
          <p:nvPr/>
        </p:nvCxnSpPr>
        <p:spPr>
          <a:xfrm>
            <a:off x="4308475" y="3865880"/>
            <a:ext cx="2764155" cy="662305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8" name="文本框 17"/>
          <p:cNvSpPr txBox="1"/>
          <p:nvPr/>
        </p:nvSpPr>
        <p:spPr>
          <a:xfrm>
            <a:off x="7344410" y="4417060"/>
            <a:ext cx="2282190" cy="245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000">
                <a:sym typeface="+mn-ea"/>
              </a:rPr>
              <a:t>·</a:t>
            </a:r>
            <a:r>
              <a:rPr lang="zh-CN" altLang="en-US" sz="1000">
                <a:sym typeface="+mn-ea"/>
              </a:rPr>
              <a:t>富有表情的公仔，如玩具总动员</a:t>
            </a:r>
            <a:r>
              <a:rPr lang="zh-CN" altLang="en-US" sz="1000">
                <a:sym typeface="+mn-ea"/>
              </a:rPr>
              <a:t>公仔</a:t>
            </a:r>
            <a:endParaRPr lang="zh-CN" altLang="en-US" sz="1000">
              <a:sym typeface="+mn-ea"/>
            </a:endParaRPr>
          </a:p>
        </p:txBody>
      </p:sp>
      <p:cxnSp>
        <p:nvCxnSpPr>
          <p:cNvPr id="19" name="直接连接符 18"/>
          <p:cNvCxnSpPr/>
          <p:nvPr/>
        </p:nvCxnSpPr>
        <p:spPr>
          <a:xfrm>
            <a:off x="2828290" y="4528185"/>
            <a:ext cx="4262755" cy="31877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0" name="文本框 19"/>
          <p:cNvSpPr txBox="1"/>
          <p:nvPr/>
        </p:nvSpPr>
        <p:spPr>
          <a:xfrm>
            <a:off x="7344410" y="4721860"/>
            <a:ext cx="3399155" cy="245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000">
                <a:sym typeface="+mn-ea"/>
              </a:rPr>
              <a:t>·</a:t>
            </a:r>
            <a:r>
              <a:rPr lang="zh-CN" altLang="en-US" sz="1000">
                <a:sym typeface="+mn-ea"/>
              </a:rPr>
              <a:t>画可以挂相对抽象幽默的画，比如夸张诙谐派的</a:t>
            </a:r>
            <a:r>
              <a:rPr lang="zh-CN" altLang="en-US" sz="1000">
                <a:sym typeface="+mn-ea"/>
              </a:rPr>
              <a:t>漫画</a:t>
            </a:r>
            <a:endParaRPr lang="zh-CN" altLang="en-US" sz="1000">
              <a:sym typeface="+mn-ea"/>
            </a:endParaRPr>
          </a:p>
        </p:txBody>
      </p:sp>
      <p:cxnSp>
        <p:nvCxnSpPr>
          <p:cNvPr id="21" name="直接连接符 20"/>
          <p:cNvCxnSpPr/>
          <p:nvPr/>
        </p:nvCxnSpPr>
        <p:spPr>
          <a:xfrm>
            <a:off x="2141220" y="3131185"/>
            <a:ext cx="5052695" cy="241173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2" name="文本框 21"/>
          <p:cNvSpPr txBox="1"/>
          <p:nvPr/>
        </p:nvSpPr>
        <p:spPr>
          <a:xfrm>
            <a:off x="7344410" y="5462270"/>
            <a:ext cx="4109720" cy="245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000">
                <a:sym typeface="+mn-ea"/>
              </a:rPr>
              <a:t>·</a:t>
            </a:r>
            <a:r>
              <a:rPr lang="zh-CN" altLang="en-US" sz="1000">
                <a:sym typeface="+mn-ea"/>
              </a:rPr>
              <a:t>由于这段需要跳舞，那么书柜上可以摆放一直摇摆的公仔，渲染</a:t>
            </a:r>
            <a:r>
              <a:rPr lang="zh-CN" altLang="en-US" sz="1000">
                <a:sym typeface="+mn-ea"/>
              </a:rPr>
              <a:t>情绪</a:t>
            </a:r>
            <a:endParaRPr lang="zh-CN" altLang="en-US" sz="1000">
              <a:sym typeface="+mn-e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2927350" y="2829560"/>
            <a:ext cx="3043555" cy="1851025"/>
          </a:xfrm>
          <a:prstGeom prst="rect">
            <a:avLst/>
          </a:prstGeom>
          <a:solidFill>
            <a:srgbClr val="CED0C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>
            <p:custDataLst>
              <p:tags r:id="rId2"/>
            </p:custDataLst>
          </p:nvPr>
        </p:nvSpPr>
        <p:spPr>
          <a:xfrm>
            <a:off x="5970905" y="2829560"/>
            <a:ext cx="3043555" cy="1851660"/>
          </a:xfrm>
          <a:prstGeom prst="rect">
            <a:avLst/>
          </a:prstGeom>
          <a:solidFill>
            <a:srgbClr val="DFE0D4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14" name="组合 13"/>
          <p:cNvGrpSpPr/>
          <p:nvPr/>
        </p:nvGrpSpPr>
        <p:grpSpPr>
          <a:xfrm>
            <a:off x="-3810" y="368300"/>
            <a:ext cx="5066665" cy="652145"/>
            <a:chOff x="0" y="255"/>
            <a:chExt cx="6566" cy="926"/>
          </a:xfrm>
        </p:grpSpPr>
        <p:sp>
          <p:nvSpPr>
            <p:cNvPr id="6" name="矩形 5"/>
            <p:cNvSpPr/>
            <p:nvPr/>
          </p:nvSpPr>
          <p:spPr>
            <a:xfrm>
              <a:off x="0" y="255"/>
              <a:ext cx="6126" cy="923"/>
            </a:xfrm>
            <a:prstGeom prst="rect">
              <a:avLst/>
            </a:pr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任意多边形 9"/>
            <p:cNvSpPr/>
            <p:nvPr/>
          </p:nvSpPr>
          <p:spPr>
            <a:xfrm flipH="1">
              <a:off x="5680" y="258"/>
              <a:ext cx="446" cy="920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446" h="920">
                  <a:moveTo>
                    <a:pt x="0" y="0"/>
                  </a:moveTo>
                  <a:lnTo>
                    <a:pt x="9" y="0"/>
                  </a:lnTo>
                  <a:cubicBezTo>
                    <a:pt x="253" y="13"/>
                    <a:pt x="446" y="214"/>
                    <a:pt x="446" y="460"/>
                  </a:cubicBezTo>
                  <a:cubicBezTo>
                    <a:pt x="446" y="707"/>
                    <a:pt x="253" y="908"/>
                    <a:pt x="9" y="920"/>
                  </a:cubicBezTo>
                  <a:lnTo>
                    <a:pt x="0" y="9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ED0C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12" name="任意多边形 11"/>
            <p:cNvSpPr/>
            <p:nvPr/>
          </p:nvSpPr>
          <p:spPr>
            <a:xfrm>
              <a:off x="6120" y="261"/>
              <a:ext cx="446" cy="920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446" h="920">
                  <a:moveTo>
                    <a:pt x="0" y="0"/>
                  </a:moveTo>
                  <a:lnTo>
                    <a:pt x="9" y="0"/>
                  </a:lnTo>
                  <a:cubicBezTo>
                    <a:pt x="253" y="13"/>
                    <a:pt x="446" y="214"/>
                    <a:pt x="446" y="460"/>
                  </a:cubicBezTo>
                  <a:cubicBezTo>
                    <a:pt x="446" y="707"/>
                    <a:pt x="253" y="908"/>
                    <a:pt x="9" y="920"/>
                  </a:cubicBezTo>
                  <a:lnTo>
                    <a:pt x="0" y="9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233045" y="456565"/>
            <a:ext cx="3971925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3·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空间转换的技巧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—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重点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6657975" y="3535045"/>
            <a:ext cx="18167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三段式纵深</a:t>
            </a:r>
            <a:r>
              <a:rPr lang="zh-CN" altLang="en-US"/>
              <a:t>空间</a:t>
            </a:r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613410" y="1532255"/>
            <a:ext cx="5595620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600" b="1">
                <a:sym typeface="+mn-ea"/>
              </a:rPr>
              <a:t>空间构造布景的两个</a:t>
            </a:r>
            <a:r>
              <a:rPr lang="zh-CN" altLang="en-US" sz="1600" b="1">
                <a:sym typeface="+mn-ea"/>
              </a:rPr>
              <a:t>技巧</a:t>
            </a:r>
            <a:endParaRPr lang="zh-CN" altLang="en-US" sz="1600" b="1">
              <a:sym typeface="+mn-ea"/>
            </a:endParaRPr>
          </a:p>
        </p:txBody>
      </p:sp>
      <p:sp>
        <p:nvSpPr>
          <p:cNvPr id="11" name="文本框 10"/>
          <p:cNvSpPr txBox="1"/>
          <p:nvPr>
            <p:custDataLst>
              <p:tags r:id="rId4"/>
            </p:custDataLst>
          </p:nvPr>
        </p:nvSpPr>
        <p:spPr>
          <a:xfrm>
            <a:off x="3825240" y="3535045"/>
            <a:ext cx="138303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对比式</a:t>
            </a:r>
            <a:r>
              <a:rPr lang="zh-CN" altLang="en-US"/>
              <a:t>空间</a:t>
            </a:r>
            <a:endParaRPr lang="zh-CN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4" name="组合 13"/>
          <p:cNvGrpSpPr/>
          <p:nvPr/>
        </p:nvGrpSpPr>
        <p:grpSpPr>
          <a:xfrm>
            <a:off x="-3810" y="368300"/>
            <a:ext cx="5066665" cy="652145"/>
            <a:chOff x="0" y="255"/>
            <a:chExt cx="6566" cy="926"/>
          </a:xfrm>
        </p:grpSpPr>
        <p:sp>
          <p:nvSpPr>
            <p:cNvPr id="6" name="矩形 5"/>
            <p:cNvSpPr/>
            <p:nvPr/>
          </p:nvSpPr>
          <p:spPr>
            <a:xfrm>
              <a:off x="0" y="255"/>
              <a:ext cx="6126" cy="923"/>
            </a:xfrm>
            <a:prstGeom prst="rect">
              <a:avLst/>
            </a:pr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任意多边形 9"/>
            <p:cNvSpPr/>
            <p:nvPr/>
          </p:nvSpPr>
          <p:spPr>
            <a:xfrm flipH="1">
              <a:off x="5680" y="258"/>
              <a:ext cx="446" cy="920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446" h="920">
                  <a:moveTo>
                    <a:pt x="0" y="0"/>
                  </a:moveTo>
                  <a:lnTo>
                    <a:pt x="9" y="0"/>
                  </a:lnTo>
                  <a:cubicBezTo>
                    <a:pt x="253" y="13"/>
                    <a:pt x="446" y="214"/>
                    <a:pt x="446" y="460"/>
                  </a:cubicBezTo>
                  <a:cubicBezTo>
                    <a:pt x="446" y="707"/>
                    <a:pt x="253" y="908"/>
                    <a:pt x="9" y="920"/>
                  </a:cubicBezTo>
                  <a:lnTo>
                    <a:pt x="0" y="9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ED0C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12" name="任意多边形 11"/>
            <p:cNvSpPr/>
            <p:nvPr/>
          </p:nvSpPr>
          <p:spPr>
            <a:xfrm>
              <a:off x="6120" y="261"/>
              <a:ext cx="446" cy="920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446" h="920">
                  <a:moveTo>
                    <a:pt x="0" y="0"/>
                  </a:moveTo>
                  <a:lnTo>
                    <a:pt x="9" y="0"/>
                  </a:lnTo>
                  <a:cubicBezTo>
                    <a:pt x="253" y="13"/>
                    <a:pt x="446" y="214"/>
                    <a:pt x="446" y="460"/>
                  </a:cubicBezTo>
                  <a:cubicBezTo>
                    <a:pt x="446" y="707"/>
                    <a:pt x="253" y="908"/>
                    <a:pt x="9" y="920"/>
                  </a:cubicBezTo>
                  <a:lnTo>
                    <a:pt x="0" y="9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233045" y="456565"/>
            <a:ext cx="3971925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3·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空间转换的技巧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—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对比式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空间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1820" y="2111375"/>
            <a:ext cx="5869940" cy="327977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6892925" y="2189480"/>
            <a:ext cx="1825625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600" b="1">
                <a:sym typeface="+mn-ea"/>
              </a:rPr>
              <a:t>对比式空间</a:t>
            </a:r>
            <a:endParaRPr lang="zh-CN" altLang="en-US" sz="1600" b="1"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892925" y="2659380"/>
            <a:ext cx="3803015" cy="245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000" b="1">
                <a:sym typeface="+mn-ea"/>
              </a:rPr>
              <a:t>定义：</a:t>
            </a:r>
            <a:r>
              <a:rPr lang="zh-CN" altLang="en-US" sz="1000">
                <a:sym typeface="+mn-ea"/>
              </a:rPr>
              <a:t>围绕轴线呈现两边元素对称或矛盾的为对比式空间。</a:t>
            </a:r>
            <a:endParaRPr lang="zh-CN" altLang="en-US" sz="1000"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892925" y="3037205"/>
            <a:ext cx="3803015" cy="783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1000" b="1">
                <a:sym typeface="+mn-ea"/>
              </a:rPr>
              <a:t>案例分析：</a:t>
            </a:r>
            <a:r>
              <a:rPr lang="en-US" altLang="zh-CN" sz="1000">
                <a:sym typeface="+mn-ea"/>
              </a:rPr>
              <a:t>AIdot</a:t>
            </a:r>
            <a:r>
              <a:rPr lang="zh-CN" altLang="en-US" sz="1000">
                <a:sym typeface="+mn-ea"/>
              </a:rPr>
              <a:t>品牌视频围绕墙角为轴线，然后右边堆道具，呈现</a:t>
            </a:r>
            <a:r>
              <a:rPr lang="en-US" altLang="zh-CN" sz="1000">
                <a:sym typeface="+mn-ea"/>
              </a:rPr>
              <a:t>‘</a:t>
            </a:r>
            <a:r>
              <a:rPr lang="zh-CN" altLang="en-US" sz="1000">
                <a:sym typeface="+mn-ea"/>
              </a:rPr>
              <a:t>多</a:t>
            </a:r>
            <a:r>
              <a:rPr lang="en-US" altLang="zh-CN" sz="1000">
                <a:sym typeface="+mn-ea"/>
              </a:rPr>
              <a:t>’</a:t>
            </a:r>
            <a:r>
              <a:rPr lang="zh-CN" altLang="en-US" sz="1000">
                <a:sym typeface="+mn-ea"/>
              </a:rPr>
              <a:t>和杂，右边则是窗户</a:t>
            </a:r>
            <a:r>
              <a:rPr lang="en-US" altLang="zh-CN" sz="1000">
                <a:sym typeface="+mn-ea"/>
              </a:rPr>
              <a:t>+</a:t>
            </a:r>
            <a:r>
              <a:rPr lang="zh-CN" altLang="en-US" sz="1000">
                <a:sym typeface="+mn-ea"/>
              </a:rPr>
              <a:t>外景，呈现</a:t>
            </a:r>
            <a:r>
              <a:rPr lang="en-US" altLang="zh-CN" sz="1000">
                <a:sym typeface="+mn-ea"/>
              </a:rPr>
              <a:t>‘</a:t>
            </a:r>
            <a:r>
              <a:rPr lang="zh-CN" altLang="en-US" sz="1000">
                <a:sym typeface="+mn-ea"/>
              </a:rPr>
              <a:t>少和淡</a:t>
            </a:r>
            <a:r>
              <a:rPr lang="en-US" altLang="zh-CN" sz="1000">
                <a:sym typeface="+mn-ea"/>
              </a:rPr>
              <a:t>’</a:t>
            </a:r>
            <a:r>
              <a:rPr lang="zh-CN" altLang="en-US" sz="1000">
                <a:sym typeface="+mn-ea"/>
              </a:rPr>
              <a:t>。配合灯光设计，使开场呈现一段三角构图，让整个画面更富张力和空间层次感。</a:t>
            </a:r>
            <a:endParaRPr lang="zh-CN" altLang="en-US" sz="1000">
              <a:sym typeface="+mn-ea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2475865" y="3037205"/>
            <a:ext cx="778510" cy="4445"/>
            <a:chOff x="3715" y="5654"/>
            <a:chExt cx="1226" cy="7"/>
          </a:xfrm>
        </p:grpSpPr>
        <p:cxnSp>
          <p:nvCxnSpPr>
            <p:cNvPr id="9" name="直接箭头连接符 8"/>
            <p:cNvCxnSpPr/>
            <p:nvPr/>
          </p:nvCxnSpPr>
          <p:spPr>
            <a:xfrm flipH="1" flipV="1">
              <a:off x="3715" y="5654"/>
              <a:ext cx="559" cy="7"/>
            </a:xfrm>
            <a:prstGeom prst="straightConnector1">
              <a:avLst/>
            </a:prstGeom>
            <a:ln>
              <a:solidFill>
                <a:srgbClr val="C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1" name="直接箭头连接符 10"/>
            <p:cNvCxnSpPr/>
            <p:nvPr/>
          </p:nvCxnSpPr>
          <p:spPr>
            <a:xfrm>
              <a:off x="4307" y="5661"/>
              <a:ext cx="635" cy="0"/>
            </a:xfrm>
            <a:prstGeom prst="straightConnector1">
              <a:avLst/>
            </a:prstGeom>
            <a:ln>
              <a:solidFill>
                <a:srgbClr val="C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cxnSp>
        <p:nvCxnSpPr>
          <p:cNvPr id="8" name="直接连接符 7"/>
          <p:cNvCxnSpPr/>
          <p:nvPr/>
        </p:nvCxnSpPr>
        <p:spPr>
          <a:xfrm>
            <a:off x="2851785" y="1762760"/>
            <a:ext cx="0" cy="4430395"/>
          </a:xfrm>
          <a:prstGeom prst="line">
            <a:avLst/>
          </a:prstGeom>
          <a:ln w="47625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导演 置景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625725" y="2035175"/>
            <a:ext cx="6431280" cy="3590290"/>
          </a:xfrm>
          <a:prstGeom prst="rect">
            <a:avLst/>
          </a:prstGeom>
        </p:spPr>
      </p:pic>
      <p:sp>
        <p:nvSpPr>
          <p:cNvPr id="3" name="圆角矩形 2"/>
          <p:cNvSpPr/>
          <p:nvPr/>
        </p:nvSpPr>
        <p:spPr>
          <a:xfrm>
            <a:off x="2625090" y="915035"/>
            <a:ext cx="6431915" cy="762000"/>
          </a:xfrm>
          <a:prstGeom prst="roundRect">
            <a:avLst/>
          </a:prstGeom>
          <a:solidFill>
            <a:srgbClr val="DFE0D4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3947795" y="1127125"/>
            <a:ext cx="378650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dist"/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先看导演一段关于置景的片场记录视频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</a:rPr>
              <a:t>...</a:t>
            </a:r>
            <a:endParaRPr lang="en-US" altLang="zh-CN" sz="16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4" name="组合 13"/>
          <p:cNvGrpSpPr/>
          <p:nvPr/>
        </p:nvGrpSpPr>
        <p:grpSpPr>
          <a:xfrm>
            <a:off x="-3810" y="368300"/>
            <a:ext cx="5066665" cy="652145"/>
            <a:chOff x="0" y="255"/>
            <a:chExt cx="6566" cy="926"/>
          </a:xfrm>
        </p:grpSpPr>
        <p:sp>
          <p:nvSpPr>
            <p:cNvPr id="6" name="矩形 5"/>
            <p:cNvSpPr/>
            <p:nvPr/>
          </p:nvSpPr>
          <p:spPr>
            <a:xfrm>
              <a:off x="0" y="255"/>
              <a:ext cx="6126" cy="923"/>
            </a:xfrm>
            <a:prstGeom prst="rect">
              <a:avLst/>
            </a:pr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任意多边形 9"/>
            <p:cNvSpPr/>
            <p:nvPr/>
          </p:nvSpPr>
          <p:spPr>
            <a:xfrm flipH="1">
              <a:off x="5680" y="258"/>
              <a:ext cx="446" cy="920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446" h="920">
                  <a:moveTo>
                    <a:pt x="0" y="0"/>
                  </a:moveTo>
                  <a:lnTo>
                    <a:pt x="9" y="0"/>
                  </a:lnTo>
                  <a:cubicBezTo>
                    <a:pt x="253" y="13"/>
                    <a:pt x="446" y="214"/>
                    <a:pt x="446" y="460"/>
                  </a:cubicBezTo>
                  <a:cubicBezTo>
                    <a:pt x="446" y="707"/>
                    <a:pt x="253" y="908"/>
                    <a:pt x="9" y="920"/>
                  </a:cubicBezTo>
                  <a:lnTo>
                    <a:pt x="0" y="9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ED0C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12" name="任意多边形 11"/>
            <p:cNvSpPr/>
            <p:nvPr/>
          </p:nvSpPr>
          <p:spPr>
            <a:xfrm>
              <a:off x="6120" y="261"/>
              <a:ext cx="446" cy="920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446" h="920">
                  <a:moveTo>
                    <a:pt x="0" y="0"/>
                  </a:moveTo>
                  <a:lnTo>
                    <a:pt x="9" y="0"/>
                  </a:lnTo>
                  <a:cubicBezTo>
                    <a:pt x="253" y="13"/>
                    <a:pt x="446" y="214"/>
                    <a:pt x="446" y="460"/>
                  </a:cubicBezTo>
                  <a:cubicBezTo>
                    <a:pt x="446" y="707"/>
                    <a:pt x="253" y="908"/>
                    <a:pt x="9" y="920"/>
                  </a:cubicBezTo>
                  <a:lnTo>
                    <a:pt x="0" y="9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233045" y="456565"/>
            <a:ext cx="3971925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3·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空间转换的技巧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—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对比式空间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-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复盘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3045" y="2384425"/>
            <a:ext cx="6200775" cy="310832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6861175" y="2969260"/>
            <a:ext cx="3803015" cy="1938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1000">
                <a:sym typeface="+mn-ea"/>
              </a:rPr>
              <a:t>墙线将左右一分为二，拍摄这段</a:t>
            </a:r>
            <a:r>
              <a:rPr lang="zh-CN" altLang="en-US" sz="1000">
                <a:sym typeface="+mn-ea"/>
              </a:rPr>
              <a:t>时由于时间和资源关系，道具只能是同一种配色和风格。</a:t>
            </a:r>
            <a:endParaRPr lang="zh-CN" altLang="en-US" sz="1000">
              <a:sym typeface="+mn-ea"/>
            </a:endParaRPr>
          </a:p>
          <a:p>
            <a:pPr>
              <a:lnSpc>
                <a:spcPct val="150000"/>
              </a:lnSpc>
            </a:pPr>
            <a:endParaRPr lang="zh-CN" altLang="en-US" sz="1000"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1000">
                <a:sym typeface="+mn-ea"/>
              </a:rPr>
              <a:t>下次可以尝试对比式空间构图，将左边的道具颜色为一种，而右边则是对比色，数量也可以进行相对称。</a:t>
            </a:r>
            <a:endParaRPr lang="zh-CN" altLang="en-US" sz="1000">
              <a:sym typeface="+mn-ea"/>
            </a:endParaRPr>
          </a:p>
          <a:p>
            <a:pPr>
              <a:lnSpc>
                <a:spcPct val="150000"/>
              </a:lnSpc>
            </a:pPr>
            <a:endParaRPr lang="zh-CN" altLang="en-US" sz="1000"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1000">
                <a:sym typeface="+mn-ea"/>
              </a:rPr>
              <a:t>如：此图右边的道具每一行只放一个，配色也选取鲜艳的颜色。那么画面会形成非常明显的对称。（但不确定效果）</a:t>
            </a:r>
            <a:endParaRPr lang="zh-CN" altLang="en-US" sz="1000">
              <a:sym typeface="+mn-ea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2713990" y="1844040"/>
            <a:ext cx="0" cy="4430395"/>
          </a:xfrm>
          <a:prstGeom prst="line">
            <a:avLst/>
          </a:prstGeom>
          <a:ln w="47625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13" name="组合 12"/>
          <p:cNvGrpSpPr/>
          <p:nvPr/>
        </p:nvGrpSpPr>
        <p:grpSpPr>
          <a:xfrm>
            <a:off x="2359025" y="3590290"/>
            <a:ext cx="778510" cy="4445"/>
            <a:chOff x="3715" y="5654"/>
            <a:chExt cx="1226" cy="7"/>
          </a:xfrm>
        </p:grpSpPr>
        <p:cxnSp>
          <p:nvCxnSpPr>
            <p:cNvPr id="9" name="直接箭头连接符 8"/>
            <p:cNvCxnSpPr/>
            <p:nvPr/>
          </p:nvCxnSpPr>
          <p:spPr>
            <a:xfrm flipH="1" flipV="1">
              <a:off x="3715" y="5654"/>
              <a:ext cx="559" cy="7"/>
            </a:xfrm>
            <a:prstGeom prst="straightConnector1">
              <a:avLst/>
            </a:prstGeom>
            <a:ln>
              <a:solidFill>
                <a:srgbClr val="C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1" name="直接箭头连接符 10"/>
            <p:cNvCxnSpPr/>
            <p:nvPr/>
          </p:nvCxnSpPr>
          <p:spPr>
            <a:xfrm>
              <a:off x="4307" y="5661"/>
              <a:ext cx="635" cy="0"/>
            </a:xfrm>
            <a:prstGeom prst="straightConnector1">
              <a:avLst/>
            </a:prstGeom>
            <a:ln>
              <a:solidFill>
                <a:srgbClr val="C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7255" y="1347470"/>
            <a:ext cx="5306695" cy="2668905"/>
          </a:xfrm>
          <a:prstGeom prst="rect">
            <a:avLst/>
          </a:prstGeom>
        </p:spPr>
      </p:pic>
      <p:grpSp>
        <p:nvGrpSpPr>
          <p:cNvPr id="14" name="组合 13"/>
          <p:cNvGrpSpPr/>
          <p:nvPr/>
        </p:nvGrpSpPr>
        <p:grpSpPr>
          <a:xfrm>
            <a:off x="-3810" y="368300"/>
            <a:ext cx="5066665" cy="652145"/>
            <a:chOff x="0" y="255"/>
            <a:chExt cx="6566" cy="926"/>
          </a:xfrm>
        </p:grpSpPr>
        <p:sp>
          <p:nvSpPr>
            <p:cNvPr id="6" name="矩形 5"/>
            <p:cNvSpPr/>
            <p:nvPr/>
          </p:nvSpPr>
          <p:spPr>
            <a:xfrm>
              <a:off x="0" y="255"/>
              <a:ext cx="6126" cy="923"/>
            </a:xfrm>
            <a:prstGeom prst="rect">
              <a:avLst/>
            </a:pr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任意多边形 9"/>
            <p:cNvSpPr/>
            <p:nvPr/>
          </p:nvSpPr>
          <p:spPr>
            <a:xfrm flipH="1">
              <a:off x="5680" y="258"/>
              <a:ext cx="446" cy="920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446" h="920">
                  <a:moveTo>
                    <a:pt x="0" y="0"/>
                  </a:moveTo>
                  <a:lnTo>
                    <a:pt x="9" y="0"/>
                  </a:lnTo>
                  <a:cubicBezTo>
                    <a:pt x="253" y="13"/>
                    <a:pt x="446" y="214"/>
                    <a:pt x="446" y="460"/>
                  </a:cubicBezTo>
                  <a:cubicBezTo>
                    <a:pt x="446" y="707"/>
                    <a:pt x="253" y="908"/>
                    <a:pt x="9" y="920"/>
                  </a:cubicBezTo>
                  <a:lnTo>
                    <a:pt x="0" y="9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ED0C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12" name="任意多边形 11"/>
            <p:cNvSpPr/>
            <p:nvPr/>
          </p:nvSpPr>
          <p:spPr>
            <a:xfrm>
              <a:off x="6120" y="261"/>
              <a:ext cx="446" cy="920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446" h="920">
                  <a:moveTo>
                    <a:pt x="0" y="0"/>
                  </a:moveTo>
                  <a:lnTo>
                    <a:pt x="9" y="0"/>
                  </a:lnTo>
                  <a:cubicBezTo>
                    <a:pt x="253" y="13"/>
                    <a:pt x="446" y="214"/>
                    <a:pt x="446" y="460"/>
                  </a:cubicBezTo>
                  <a:cubicBezTo>
                    <a:pt x="446" y="707"/>
                    <a:pt x="253" y="908"/>
                    <a:pt x="9" y="920"/>
                  </a:cubicBezTo>
                  <a:lnTo>
                    <a:pt x="0" y="9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233045" y="456565"/>
            <a:ext cx="3971925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3·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空间转换的技巧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—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三段式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纵深空间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7000875" y="2581275"/>
            <a:ext cx="1825625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600" b="1">
                <a:sym typeface="+mn-ea"/>
              </a:rPr>
              <a:t>三段式</a:t>
            </a:r>
            <a:r>
              <a:rPr lang="zh-CN" altLang="en-US" sz="1600" b="1">
                <a:sym typeface="+mn-ea"/>
              </a:rPr>
              <a:t>纵深空间</a:t>
            </a:r>
            <a:endParaRPr lang="zh-CN" altLang="en-US" sz="1600" b="1"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000875" y="3051175"/>
            <a:ext cx="3803015" cy="245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000" b="1">
                <a:sym typeface="+mn-ea"/>
              </a:rPr>
              <a:t>定义：</a:t>
            </a:r>
            <a:r>
              <a:rPr lang="zh-CN" altLang="en-US" sz="1000">
                <a:sym typeface="+mn-ea"/>
              </a:rPr>
              <a:t>将空间按照前景</a:t>
            </a:r>
            <a:r>
              <a:rPr lang="en-US" altLang="zh-CN" sz="1000">
                <a:sym typeface="+mn-ea"/>
              </a:rPr>
              <a:t>-</a:t>
            </a:r>
            <a:r>
              <a:rPr lang="zh-CN" altLang="en-US" sz="1000">
                <a:sym typeface="+mn-ea"/>
              </a:rPr>
              <a:t>中景</a:t>
            </a:r>
            <a:r>
              <a:rPr lang="en-US" altLang="zh-CN" sz="1000">
                <a:sym typeface="+mn-ea"/>
              </a:rPr>
              <a:t>-</a:t>
            </a:r>
            <a:r>
              <a:rPr lang="zh-CN" altLang="en-US" sz="1000">
                <a:sym typeface="+mn-ea"/>
              </a:rPr>
              <a:t>后景来搭景构图。</a:t>
            </a:r>
            <a:endParaRPr lang="zh-CN" altLang="en-US" sz="1000"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000875" y="3474085"/>
            <a:ext cx="3803015" cy="783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1000" b="1">
                <a:sym typeface="+mn-ea"/>
              </a:rPr>
              <a:t>案例分析：</a:t>
            </a:r>
            <a:r>
              <a:rPr lang="zh-CN" altLang="en-US" sz="1000">
                <a:sym typeface="+mn-ea"/>
              </a:rPr>
              <a:t>原本客厅中间是没有办公桌和小柜台的，为了填补空白和增加空间纵深感，在空位大的地方填补柜台，柜台上也放一些低于后景的道具。</a:t>
            </a:r>
            <a:endParaRPr lang="zh-CN" altLang="en-US" sz="1000">
              <a:sym typeface="+mn-ea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255" y="4016375"/>
            <a:ext cx="5306695" cy="2569845"/>
          </a:xfrm>
          <a:prstGeom prst="rect">
            <a:avLst/>
          </a:prstGeom>
        </p:spPr>
      </p:pic>
      <p:cxnSp>
        <p:nvCxnSpPr>
          <p:cNvPr id="13" name="直接连接符 12"/>
          <p:cNvCxnSpPr/>
          <p:nvPr/>
        </p:nvCxnSpPr>
        <p:spPr>
          <a:xfrm flipV="1">
            <a:off x="770890" y="2540000"/>
            <a:ext cx="6135370" cy="833120"/>
          </a:xfrm>
          <a:prstGeom prst="line">
            <a:avLst/>
          </a:prstGeom>
          <a:ln w="22225" cmpd="sng">
            <a:solidFill>
              <a:srgbClr val="C00000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 flipV="1">
            <a:off x="426720" y="1570990"/>
            <a:ext cx="6052820" cy="822325"/>
          </a:xfrm>
          <a:prstGeom prst="line">
            <a:avLst/>
          </a:prstGeom>
          <a:ln w="22225" cmpd="sng">
            <a:solidFill>
              <a:srgbClr val="C00000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 flipV="1">
            <a:off x="0" y="949960"/>
            <a:ext cx="6533515" cy="887730"/>
          </a:xfrm>
          <a:prstGeom prst="line">
            <a:avLst/>
          </a:prstGeom>
          <a:ln w="22225" cmpd="sng">
            <a:solidFill>
              <a:srgbClr val="C00000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 flipV="1">
            <a:off x="597535" y="6287770"/>
            <a:ext cx="6214745" cy="22860"/>
          </a:xfrm>
          <a:prstGeom prst="line">
            <a:avLst/>
          </a:prstGeom>
          <a:ln w="22225" cmpd="sng">
            <a:solidFill>
              <a:srgbClr val="C00000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 flipV="1">
            <a:off x="647700" y="5690870"/>
            <a:ext cx="6191885" cy="27940"/>
          </a:xfrm>
          <a:prstGeom prst="line">
            <a:avLst/>
          </a:prstGeom>
          <a:ln w="22225" cmpd="sng">
            <a:solidFill>
              <a:srgbClr val="C00000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 flipV="1">
            <a:off x="597535" y="4387215"/>
            <a:ext cx="6196965" cy="85090"/>
          </a:xfrm>
          <a:prstGeom prst="line">
            <a:avLst/>
          </a:prstGeom>
          <a:ln w="22225" cmpd="sng">
            <a:solidFill>
              <a:srgbClr val="C00000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4" name="组合 13"/>
          <p:cNvGrpSpPr/>
          <p:nvPr/>
        </p:nvGrpSpPr>
        <p:grpSpPr>
          <a:xfrm>
            <a:off x="-3810" y="368300"/>
            <a:ext cx="5066665" cy="652145"/>
            <a:chOff x="0" y="255"/>
            <a:chExt cx="6566" cy="926"/>
          </a:xfrm>
        </p:grpSpPr>
        <p:sp>
          <p:nvSpPr>
            <p:cNvPr id="6" name="矩形 5"/>
            <p:cNvSpPr/>
            <p:nvPr/>
          </p:nvSpPr>
          <p:spPr>
            <a:xfrm>
              <a:off x="0" y="255"/>
              <a:ext cx="6126" cy="923"/>
            </a:xfrm>
            <a:prstGeom prst="rect">
              <a:avLst/>
            </a:pr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任意多边形 9"/>
            <p:cNvSpPr/>
            <p:nvPr/>
          </p:nvSpPr>
          <p:spPr>
            <a:xfrm flipH="1">
              <a:off x="5680" y="258"/>
              <a:ext cx="446" cy="920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446" h="920">
                  <a:moveTo>
                    <a:pt x="0" y="0"/>
                  </a:moveTo>
                  <a:lnTo>
                    <a:pt x="9" y="0"/>
                  </a:lnTo>
                  <a:cubicBezTo>
                    <a:pt x="253" y="13"/>
                    <a:pt x="446" y="214"/>
                    <a:pt x="446" y="460"/>
                  </a:cubicBezTo>
                  <a:cubicBezTo>
                    <a:pt x="446" y="707"/>
                    <a:pt x="253" y="908"/>
                    <a:pt x="9" y="920"/>
                  </a:cubicBezTo>
                  <a:lnTo>
                    <a:pt x="0" y="9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ED0C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12" name="任意多边形 11"/>
            <p:cNvSpPr/>
            <p:nvPr/>
          </p:nvSpPr>
          <p:spPr>
            <a:xfrm>
              <a:off x="6120" y="261"/>
              <a:ext cx="446" cy="920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446" h="920">
                  <a:moveTo>
                    <a:pt x="0" y="0"/>
                  </a:moveTo>
                  <a:lnTo>
                    <a:pt x="9" y="0"/>
                  </a:lnTo>
                  <a:cubicBezTo>
                    <a:pt x="253" y="13"/>
                    <a:pt x="446" y="214"/>
                    <a:pt x="446" y="460"/>
                  </a:cubicBezTo>
                  <a:cubicBezTo>
                    <a:pt x="446" y="707"/>
                    <a:pt x="253" y="908"/>
                    <a:pt x="9" y="920"/>
                  </a:cubicBezTo>
                  <a:lnTo>
                    <a:pt x="0" y="9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233045" y="456565"/>
            <a:ext cx="3971925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3·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空间转换的技巧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—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三段式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纵深空间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-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复盘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07155" y="1829435"/>
            <a:ext cx="3829050" cy="210883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rcRect r="7802"/>
          <a:stretch>
            <a:fillRect/>
          </a:stretch>
        </p:blipFill>
        <p:spPr>
          <a:xfrm>
            <a:off x="31115" y="4005580"/>
            <a:ext cx="3759835" cy="19900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15" y="1828800"/>
            <a:ext cx="3759835" cy="210947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7155" y="4005580"/>
            <a:ext cx="3829050" cy="199009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25105" y="2759075"/>
            <a:ext cx="4285615" cy="237109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4" name="组合 13"/>
          <p:cNvGrpSpPr/>
          <p:nvPr/>
        </p:nvGrpSpPr>
        <p:grpSpPr>
          <a:xfrm>
            <a:off x="-3810" y="368300"/>
            <a:ext cx="5066665" cy="652145"/>
            <a:chOff x="0" y="255"/>
            <a:chExt cx="6566" cy="926"/>
          </a:xfrm>
        </p:grpSpPr>
        <p:sp>
          <p:nvSpPr>
            <p:cNvPr id="6" name="矩形 5"/>
            <p:cNvSpPr/>
            <p:nvPr/>
          </p:nvSpPr>
          <p:spPr>
            <a:xfrm>
              <a:off x="0" y="255"/>
              <a:ext cx="6126" cy="923"/>
            </a:xfrm>
            <a:prstGeom prst="rect">
              <a:avLst/>
            </a:pr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任意多边形 9"/>
            <p:cNvSpPr/>
            <p:nvPr/>
          </p:nvSpPr>
          <p:spPr>
            <a:xfrm flipH="1">
              <a:off x="5680" y="258"/>
              <a:ext cx="446" cy="920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446" h="920">
                  <a:moveTo>
                    <a:pt x="0" y="0"/>
                  </a:moveTo>
                  <a:lnTo>
                    <a:pt x="9" y="0"/>
                  </a:lnTo>
                  <a:cubicBezTo>
                    <a:pt x="253" y="13"/>
                    <a:pt x="446" y="214"/>
                    <a:pt x="446" y="460"/>
                  </a:cubicBezTo>
                  <a:cubicBezTo>
                    <a:pt x="446" y="707"/>
                    <a:pt x="253" y="908"/>
                    <a:pt x="9" y="920"/>
                  </a:cubicBezTo>
                  <a:lnTo>
                    <a:pt x="0" y="9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ED0C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12" name="任意多边形 11"/>
            <p:cNvSpPr/>
            <p:nvPr/>
          </p:nvSpPr>
          <p:spPr>
            <a:xfrm>
              <a:off x="6120" y="261"/>
              <a:ext cx="446" cy="920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446" h="920">
                  <a:moveTo>
                    <a:pt x="0" y="0"/>
                  </a:moveTo>
                  <a:lnTo>
                    <a:pt x="9" y="0"/>
                  </a:lnTo>
                  <a:cubicBezTo>
                    <a:pt x="253" y="13"/>
                    <a:pt x="446" y="214"/>
                    <a:pt x="446" y="460"/>
                  </a:cubicBezTo>
                  <a:cubicBezTo>
                    <a:pt x="446" y="707"/>
                    <a:pt x="253" y="908"/>
                    <a:pt x="9" y="920"/>
                  </a:cubicBezTo>
                  <a:lnTo>
                    <a:pt x="0" y="9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233045" y="456565"/>
            <a:ext cx="3971925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空间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——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总结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1956435" y="2130425"/>
            <a:ext cx="6430645" cy="2536825"/>
            <a:chOff x="2157" y="2371"/>
            <a:chExt cx="10127" cy="3995"/>
          </a:xfrm>
        </p:grpSpPr>
        <p:sp>
          <p:nvSpPr>
            <p:cNvPr id="4" name="文本框 3"/>
            <p:cNvSpPr txBox="1"/>
            <p:nvPr/>
          </p:nvSpPr>
          <p:spPr>
            <a:xfrm>
              <a:off x="2157" y="4917"/>
              <a:ext cx="1656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1400" b="1"/>
                <a:t>空间转化</a:t>
              </a:r>
              <a:endParaRPr lang="zh-CN" altLang="en-US" sz="1400" b="1"/>
            </a:p>
          </p:txBody>
        </p:sp>
        <p:cxnSp>
          <p:nvCxnSpPr>
            <p:cNvPr id="5" name="直接箭头连接符 4"/>
            <p:cNvCxnSpPr/>
            <p:nvPr/>
          </p:nvCxnSpPr>
          <p:spPr>
            <a:xfrm>
              <a:off x="3614" y="5159"/>
              <a:ext cx="429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7" name="文本框 6"/>
            <p:cNvSpPr txBox="1"/>
            <p:nvPr/>
          </p:nvSpPr>
          <p:spPr>
            <a:xfrm>
              <a:off x="4249" y="3856"/>
              <a:ext cx="1656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1400" b="1"/>
                <a:t>空间</a:t>
              </a:r>
              <a:r>
                <a:rPr lang="zh-CN" altLang="en-US" sz="1400" b="1"/>
                <a:t>构造</a:t>
              </a:r>
              <a:endParaRPr lang="zh-CN" altLang="en-US" sz="1400" b="1"/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4295" y="4870"/>
              <a:ext cx="1656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1400" b="1"/>
                <a:t>脚本</a:t>
              </a:r>
              <a:r>
                <a:rPr lang="zh-CN" altLang="en-US" sz="1400" b="1"/>
                <a:t>镜头</a:t>
              </a:r>
              <a:endParaRPr lang="zh-CN" altLang="en-US" sz="1400" b="1"/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4295" y="5884"/>
              <a:ext cx="1656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1400" b="1"/>
                <a:t>故事</a:t>
              </a:r>
              <a:r>
                <a:rPr lang="zh-CN" altLang="en-US" sz="1400" b="1"/>
                <a:t>人设</a:t>
              </a:r>
              <a:endParaRPr lang="zh-CN" altLang="en-US" sz="1400" b="1"/>
            </a:p>
          </p:txBody>
        </p:sp>
        <p:cxnSp>
          <p:nvCxnSpPr>
            <p:cNvPr id="11" name="直接箭头连接符 10"/>
            <p:cNvCxnSpPr/>
            <p:nvPr/>
          </p:nvCxnSpPr>
          <p:spPr>
            <a:xfrm>
              <a:off x="5951" y="4097"/>
              <a:ext cx="429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13" name="文本框 12"/>
            <p:cNvSpPr txBox="1"/>
            <p:nvPr/>
          </p:nvSpPr>
          <p:spPr>
            <a:xfrm>
              <a:off x="6622" y="2371"/>
              <a:ext cx="1756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1400"/>
                <a:t>狭长型空间</a:t>
              </a:r>
              <a:endParaRPr lang="zh-CN" altLang="en-US" sz="1400"/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6622" y="2872"/>
              <a:ext cx="2286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1400"/>
                <a:t>功能</a:t>
              </a:r>
              <a:r>
                <a:rPr lang="zh-CN" altLang="en-US" sz="1400"/>
                <a:t>开放型空间</a:t>
              </a:r>
              <a:endParaRPr lang="zh-CN" altLang="en-US" sz="1400"/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6622" y="3355"/>
              <a:ext cx="2286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1400"/>
                <a:t>功能</a:t>
              </a:r>
              <a:r>
                <a:rPr lang="zh-CN" altLang="en-US" sz="1400"/>
                <a:t>分区空间</a:t>
              </a:r>
              <a:endParaRPr lang="zh-CN" altLang="en-US" sz="1400"/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6622" y="3847"/>
              <a:ext cx="2286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1400"/>
                <a:t>夹层</a:t>
              </a:r>
              <a:r>
                <a:rPr lang="zh-CN" altLang="en-US" sz="1400"/>
                <a:t>空间</a:t>
              </a:r>
              <a:endParaRPr lang="zh-CN" altLang="en-US" sz="1400"/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6622" y="4339"/>
              <a:ext cx="2286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1400"/>
                <a:t>异型</a:t>
              </a:r>
              <a:r>
                <a:rPr lang="zh-CN" altLang="en-US" sz="1400"/>
                <a:t>空间</a:t>
              </a:r>
              <a:endParaRPr lang="zh-CN" altLang="en-US" sz="1400"/>
            </a:p>
          </p:txBody>
        </p:sp>
        <p:cxnSp>
          <p:nvCxnSpPr>
            <p:cNvPr id="20" name="直接箭头连接符 19"/>
            <p:cNvCxnSpPr/>
            <p:nvPr/>
          </p:nvCxnSpPr>
          <p:spPr>
            <a:xfrm>
              <a:off x="9467" y="3597"/>
              <a:ext cx="429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1" name="文本框 20"/>
            <p:cNvSpPr txBox="1"/>
            <p:nvPr/>
          </p:nvSpPr>
          <p:spPr>
            <a:xfrm>
              <a:off x="10330" y="2872"/>
              <a:ext cx="1955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1400"/>
                <a:t>对比式构</a:t>
              </a:r>
              <a:r>
                <a:rPr lang="zh-CN" altLang="en-US" sz="1400"/>
                <a:t>景</a:t>
              </a:r>
              <a:endParaRPr lang="zh-CN" altLang="en-US" sz="1400"/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10330" y="3474"/>
              <a:ext cx="1955" cy="453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r>
                <a:rPr lang="zh-CN" altLang="en-US" sz="1400"/>
                <a:t>三段式构</a:t>
              </a:r>
              <a:r>
                <a:rPr lang="zh-CN" altLang="en-US" sz="1400"/>
                <a:t>景</a:t>
              </a:r>
              <a:endParaRPr lang="zh-CN" altLang="en-US" sz="1400"/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" name="矩形 8"/>
          <p:cNvSpPr/>
          <p:nvPr/>
        </p:nvSpPr>
        <p:spPr>
          <a:xfrm>
            <a:off x="6068695" y="0"/>
            <a:ext cx="6123305" cy="6858000"/>
          </a:xfrm>
          <a:prstGeom prst="rect">
            <a:avLst/>
          </a:prstGeom>
          <a:solidFill>
            <a:srgbClr val="DFE0D4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5" name="文本框 24"/>
          <p:cNvSpPr txBox="1"/>
          <p:nvPr>
            <p:custDataLst>
              <p:tags r:id="rId1"/>
            </p:custDataLst>
          </p:nvPr>
        </p:nvSpPr>
        <p:spPr>
          <a:xfrm>
            <a:off x="2720975" y="2783840"/>
            <a:ext cx="13481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dist"/>
            <a:r>
              <a:rPr lang="zh-CN" altLang="en-US" sz="3600" b="1">
                <a:solidFill>
                  <a:schemeClr val="tx1"/>
                </a:solidFill>
              </a:rPr>
              <a:t>空间</a:t>
            </a:r>
            <a:endParaRPr lang="zh-CN" altLang="en-US" sz="3600" b="1">
              <a:solidFill>
                <a:schemeClr val="tx1"/>
              </a:solidFill>
            </a:endParaRPr>
          </a:p>
        </p:txBody>
      </p:sp>
      <p:sp>
        <p:nvSpPr>
          <p:cNvPr id="10" name="文本框 9"/>
          <p:cNvSpPr txBox="1"/>
          <p:nvPr>
            <p:custDataLst>
              <p:tags r:id="rId2"/>
            </p:custDataLst>
          </p:nvPr>
        </p:nvSpPr>
        <p:spPr>
          <a:xfrm>
            <a:off x="8094980" y="2783840"/>
            <a:ext cx="13481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dist"/>
            <a:r>
              <a:rPr lang="zh-CN" altLang="en-US" sz="3600" b="1">
                <a:solidFill>
                  <a:schemeClr val="tx1"/>
                </a:solidFill>
              </a:rPr>
              <a:t>道具</a:t>
            </a:r>
            <a:endParaRPr lang="zh-CN" altLang="en-US" sz="3600" b="1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4" name="组合 13"/>
          <p:cNvGrpSpPr/>
          <p:nvPr/>
        </p:nvGrpSpPr>
        <p:grpSpPr>
          <a:xfrm>
            <a:off x="-3810" y="368300"/>
            <a:ext cx="5066665" cy="652145"/>
            <a:chOff x="0" y="255"/>
            <a:chExt cx="6566" cy="926"/>
          </a:xfrm>
        </p:grpSpPr>
        <p:sp>
          <p:nvSpPr>
            <p:cNvPr id="6" name="矩形 5"/>
            <p:cNvSpPr/>
            <p:nvPr/>
          </p:nvSpPr>
          <p:spPr>
            <a:xfrm>
              <a:off x="0" y="255"/>
              <a:ext cx="6126" cy="923"/>
            </a:xfrm>
            <a:prstGeom prst="rect">
              <a:avLst/>
            </a:pr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任意多边形 9"/>
            <p:cNvSpPr/>
            <p:nvPr/>
          </p:nvSpPr>
          <p:spPr>
            <a:xfrm flipH="1">
              <a:off x="5680" y="258"/>
              <a:ext cx="446" cy="920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446" h="920">
                  <a:moveTo>
                    <a:pt x="0" y="0"/>
                  </a:moveTo>
                  <a:lnTo>
                    <a:pt x="9" y="0"/>
                  </a:lnTo>
                  <a:cubicBezTo>
                    <a:pt x="253" y="13"/>
                    <a:pt x="446" y="214"/>
                    <a:pt x="446" y="460"/>
                  </a:cubicBezTo>
                  <a:cubicBezTo>
                    <a:pt x="446" y="707"/>
                    <a:pt x="253" y="908"/>
                    <a:pt x="9" y="920"/>
                  </a:cubicBezTo>
                  <a:lnTo>
                    <a:pt x="0" y="9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ED0C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12" name="任意多边形 11"/>
            <p:cNvSpPr/>
            <p:nvPr/>
          </p:nvSpPr>
          <p:spPr>
            <a:xfrm>
              <a:off x="6120" y="261"/>
              <a:ext cx="446" cy="920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446" h="920">
                  <a:moveTo>
                    <a:pt x="0" y="0"/>
                  </a:moveTo>
                  <a:lnTo>
                    <a:pt x="9" y="0"/>
                  </a:lnTo>
                  <a:cubicBezTo>
                    <a:pt x="253" y="13"/>
                    <a:pt x="446" y="214"/>
                    <a:pt x="446" y="460"/>
                  </a:cubicBezTo>
                  <a:cubicBezTo>
                    <a:pt x="446" y="707"/>
                    <a:pt x="253" y="908"/>
                    <a:pt x="9" y="920"/>
                  </a:cubicBezTo>
                  <a:lnTo>
                    <a:pt x="0" y="9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233045" y="456565"/>
            <a:ext cx="3971925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1·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陈列的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属性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90345" y="2425065"/>
            <a:ext cx="4343400" cy="243459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833745" y="2425065"/>
            <a:ext cx="4326890" cy="2433955"/>
          </a:xfrm>
          <a:prstGeom prst="rect">
            <a:avLst/>
          </a:prstGeom>
          <a:solidFill>
            <a:srgbClr val="CED0C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6597015" y="3057525"/>
            <a:ext cx="325501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1200" b="1">
                <a:sym typeface="+mn-ea"/>
              </a:rPr>
              <a:t>广告电影等视频中的道具陈列，大致分三类</a:t>
            </a:r>
            <a:endParaRPr lang="zh-CN" altLang="en-US" sz="1200" b="1"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323330" y="3691255"/>
            <a:ext cx="99314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1200" b="1">
                <a:sym typeface="+mn-ea"/>
              </a:rPr>
              <a:t>情绪</a:t>
            </a:r>
            <a:r>
              <a:rPr lang="zh-CN" altLang="en-US" sz="1200" b="1">
                <a:sym typeface="+mn-ea"/>
              </a:rPr>
              <a:t>衬托型</a:t>
            </a:r>
            <a:endParaRPr lang="zh-CN" altLang="en-US" sz="1200" b="1"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512050" y="3691255"/>
            <a:ext cx="99314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1200" b="1">
                <a:sym typeface="+mn-ea"/>
              </a:rPr>
              <a:t>动作</a:t>
            </a:r>
            <a:r>
              <a:rPr lang="zh-CN" altLang="en-US" sz="1200" b="1">
                <a:sym typeface="+mn-ea"/>
              </a:rPr>
              <a:t>引线型</a:t>
            </a:r>
            <a:endParaRPr lang="zh-CN" altLang="en-US" sz="1200" b="1"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8700135" y="3691255"/>
            <a:ext cx="99314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1200" b="1">
                <a:solidFill>
                  <a:srgbClr val="C00000"/>
                </a:solidFill>
                <a:sym typeface="+mn-ea"/>
              </a:rPr>
              <a:t>构图</a:t>
            </a:r>
            <a:r>
              <a:rPr lang="zh-CN" altLang="en-US" sz="1200" b="1">
                <a:solidFill>
                  <a:srgbClr val="C00000"/>
                </a:solidFill>
                <a:sym typeface="+mn-ea"/>
              </a:rPr>
              <a:t>陈列型</a:t>
            </a:r>
            <a:endParaRPr lang="zh-CN" altLang="en-US" sz="1200" b="1">
              <a:solidFill>
                <a:srgbClr val="C00000"/>
              </a:solidFill>
              <a:sym typeface="+mn-ea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4" name="组合 13"/>
          <p:cNvGrpSpPr/>
          <p:nvPr/>
        </p:nvGrpSpPr>
        <p:grpSpPr>
          <a:xfrm>
            <a:off x="-3810" y="368300"/>
            <a:ext cx="5066665" cy="652145"/>
            <a:chOff x="0" y="255"/>
            <a:chExt cx="6566" cy="926"/>
          </a:xfrm>
        </p:grpSpPr>
        <p:sp>
          <p:nvSpPr>
            <p:cNvPr id="6" name="矩形 5"/>
            <p:cNvSpPr/>
            <p:nvPr/>
          </p:nvSpPr>
          <p:spPr>
            <a:xfrm>
              <a:off x="0" y="255"/>
              <a:ext cx="6126" cy="923"/>
            </a:xfrm>
            <a:prstGeom prst="rect">
              <a:avLst/>
            </a:pr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任意多边形 9"/>
            <p:cNvSpPr/>
            <p:nvPr/>
          </p:nvSpPr>
          <p:spPr>
            <a:xfrm flipH="1">
              <a:off x="5680" y="258"/>
              <a:ext cx="446" cy="920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446" h="920">
                  <a:moveTo>
                    <a:pt x="0" y="0"/>
                  </a:moveTo>
                  <a:lnTo>
                    <a:pt x="9" y="0"/>
                  </a:lnTo>
                  <a:cubicBezTo>
                    <a:pt x="253" y="13"/>
                    <a:pt x="446" y="214"/>
                    <a:pt x="446" y="460"/>
                  </a:cubicBezTo>
                  <a:cubicBezTo>
                    <a:pt x="446" y="707"/>
                    <a:pt x="253" y="908"/>
                    <a:pt x="9" y="920"/>
                  </a:cubicBezTo>
                  <a:lnTo>
                    <a:pt x="0" y="9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ED0C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12" name="任意多边形 11"/>
            <p:cNvSpPr/>
            <p:nvPr/>
          </p:nvSpPr>
          <p:spPr>
            <a:xfrm>
              <a:off x="6120" y="261"/>
              <a:ext cx="446" cy="920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446" h="920">
                  <a:moveTo>
                    <a:pt x="0" y="0"/>
                  </a:moveTo>
                  <a:lnTo>
                    <a:pt x="9" y="0"/>
                  </a:lnTo>
                  <a:cubicBezTo>
                    <a:pt x="253" y="13"/>
                    <a:pt x="446" y="214"/>
                    <a:pt x="446" y="460"/>
                  </a:cubicBezTo>
                  <a:cubicBezTo>
                    <a:pt x="446" y="707"/>
                    <a:pt x="253" y="908"/>
                    <a:pt x="9" y="920"/>
                  </a:cubicBezTo>
                  <a:lnTo>
                    <a:pt x="0" y="9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233045" y="456565"/>
            <a:ext cx="3971925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1·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道具陈列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中几大技巧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32" name="组合 31"/>
          <p:cNvGrpSpPr/>
          <p:nvPr/>
        </p:nvGrpSpPr>
        <p:grpSpPr>
          <a:xfrm>
            <a:off x="2904490" y="1965325"/>
            <a:ext cx="6087110" cy="3702685"/>
            <a:chOff x="4610" y="3652"/>
            <a:chExt cx="9586" cy="5831"/>
          </a:xfrm>
        </p:grpSpPr>
        <p:sp>
          <p:nvSpPr>
            <p:cNvPr id="31" name="矩形 30"/>
            <p:cNvSpPr/>
            <p:nvPr>
              <p:custDataLst>
                <p:tags r:id="rId1"/>
              </p:custDataLst>
            </p:nvPr>
          </p:nvSpPr>
          <p:spPr>
            <a:xfrm>
              <a:off x="9403" y="6568"/>
              <a:ext cx="4793" cy="2915"/>
            </a:xfrm>
            <a:prstGeom prst="rect">
              <a:avLst/>
            </a:prstGeom>
            <a:solidFill>
              <a:srgbClr val="CED0C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0" name="矩形 29"/>
            <p:cNvSpPr/>
            <p:nvPr>
              <p:custDataLst>
                <p:tags r:id="rId2"/>
              </p:custDataLst>
            </p:nvPr>
          </p:nvSpPr>
          <p:spPr>
            <a:xfrm>
              <a:off x="4610" y="6567"/>
              <a:ext cx="4793" cy="2916"/>
            </a:xfrm>
            <a:prstGeom prst="rect">
              <a:avLst/>
            </a:pr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6" name="矩形 25"/>
            <p:cNvSpPr/>
            <p:nvPr>
              <p:custDataLst>
                <p:tags r:id="rId3"/>
              </p:custDataLst>
            </p:nvPr>
          </p:nvSpPr>
          <p:spPr>
            <a:xfrm>
              <a:off x="4610" y="3652"/>
              <a:ext cx="4793" cy="2915"/>
            </a:xfrm>
            <a:prstGeom prst="rect">
              <a:avLst/>
            </a:prstGeom>
            <a:solidFill>
              <a:srgbClr val="CED0C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>
              <p:custDataLst>
                <p:tags r:id="rId4"/>
              </p:custDataLst>
            </p:nvPr>
          </p:nvSpPr>
          <p:spPr>
            <a:xfrm>
              <a:off x="9403" y="3652"/>
              <a:ext cx="4793" cy="2916"/>
            </a:xfrm>
            <a:prstGeom prst="rect">
              <a:avLst/>
            </a:pr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5851" y="5441"/>
              <a:ext cx="2129" cy="58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>
                <a:lnSpc>
                  <a:spcPct val="150000"/>
                </a:lnSpc>
              </a:pPr>
              <a:r>
                <a:rPr lang="zh-CN" altLang="en-US" sz="1200" b="1">
                  <a:sym typeface="+mn-ea"/>
                </a:rPr>
                <a:t>垂直构成节奏</a:t>
              </a:r>
              <a:r>
                <a:rPr lang="zh-CN" altLang="en-US" sz="1200" b="1">
                  <a:sym typeface="+mn-ea"/>
                </a:rPr>
                <a:t>法</a:t>
              </a:r>
              <a:endParaRPr lang="zh-CN" altLang="en-US" sz="1200" b="1">
                <a:sym typeface="+mn-ea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10991" y="5441"/>
              <a:ext cx="2129" cy="58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>
                <a:lnSpc>
                  <a:spcPct val="150000"/>
                </a:lnSpc>
              </a:pPr>
              <a:r>
                <a:rPr lang="zh-CN" altLang="en-US" sz="1200" b="1">
                  <a:sym typeface="+mn-ea"/>
                </a:rPr>
                <a:t>景深层次</a:t>
              </a:r>
              <a:r>
                <a:rPr lang="zh-CN" altLang="en-US" sz="1200" b="1">
                  <a:sym typeface="+mn-ea"/>
                </a:rPr>
                <a:t>分布法</a:t>
              </a:r>
              <a:endParaRPr lang="zh-CN" altLang="en-US" sz="1200" b="1">
                <a:sym typeface="+mn-ea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5851" y="8108"/>
              <a:ext cx="2008" cy="58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>
                <a:lnSpc>
                  <a:spcPct val="150000"/>
                </a:lnSpc>
              </a:pPr>
              <a:r>
                <a:rPr lang="zh-CN" altLang="en-US" sz="1200" b="1">
                  <a:sym typeface="+mn-ea"/>
                </a:rPr>
                <a:t>三点构成原则</a:t>
              </a:r>
              <a:r>
                <a:rPr lang="zh-CN" altLang="en-US" sz="1200" b="1">
                  <a:sym typeface="+mn-ea"/>
                </a:rPr>
                <a:t>法</a:t>
              </a:r>
              <a:endParaRPr lang="zh-CN" altLang="en-US" sz="1200" b="1">
                <a:sym typeface="+mn-ea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11041" y="8057"/>
              <a:ext cx="2079" cy="567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p>
              <a:pPr>
                <a:lnSpc>
                  <a:spcPct val="150000"/>
                </a:lnSpc>
              </a:pPr>
              <a:r>
                <a:rPr lang="zh-CN" altLang="en-US" sz="1200" b="1">
                  <a:sym typeface="+mn-ea"/>
                </a:rPr>
                <a:t>色彩</a:t>
              </a:r>
              <a:r>
                <a:rPr lang="en-US" altLang="zh-CN" sz="1200" b="1">
                  <a:sym typeface="+mn-ea"/>
                </a:rPr>
                <a:t>/</a:t>
              </a:r>
              <a:r>
                <a:rPr lang="zh-CN" altLang="en-US" sz="1200" b="1">
                  <a:sym typeface="+mn-ea"/>
                </a:rPr>
                <a:t>质感对</a:t>
              </a:r>
              <a:r>
                <a:rPr lang="zh-CN" altLang="en-US" sz="1200" b="1">
                  <a:sym typeface="+mn-ea"/>
                </a:rPr>
                <a:t>照法</a:t>
              </a:r>
              <a:endParaRPr lang="zh-CN" altLang="en-US" sz="1200" b="1">
                <a:sym typeface="+mn-ea"/>
              </a:endParaRPr>
            </a:p>
          </p:txBody>
        </p:sp>
        <p:pic>
          <p:nvPicPr>
            <p:cNvPr id="22" name="图片 21" descr="3b32303039333132393bb7c5b4f3"/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5400000">
              <a:off x="6469" y="4448"/>
              <a:ext cx="869" cy="869"/>
            </a:xfrm>
            <a:prstGeom prst="rect">
              <a:avLst/>
            </a:prstGeom>
          </p:spPr>
        </p:pic>
        <p:pic>
          <p:nvPicPr>
            <p:cNvPr id="23" name="图片 22" descr="3b32303039333138303bd2f5d3b0"/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1719" y="4572"/>
              <a:ext cx="745" cy="745"/>
            </a:xfrm>
            <a:prstGeom prst="rect">
              <a:avLst/>
            </a:prstGeom>
          </p:spPr>
        </p:pic>
        <p:pic>
          <p:nvPicPr>
            <p:cNvPr id="24" name="图片 23" descr="333438303937323b333633373334373bb5c8d1fcccddd0ce"/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6522" y="7067"/>
              <a:ext cx="773" cy="773"/>
            </a:xfrm>
            <a:prstGeom prst="rect">
              <a:avLst/>
            </a:prstGeom>
          </p:spPr>
        </p:pic>
        <p:pic>
          <p:nvPicPr>
            <p:cNvPr id="25" name="图片 24" descr="343435383139303b333633373433383bbcfdcdb7"/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1791" y="7167"/>
              <a:ext cx="673" cy="67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4" name="组合 13"/>
          <p:cNvGrpSpPr/>
          <p:nvPr/>
        </p:nvGrpSpPr>
        <p:grpSpPr>
          <a:xfrm>
            <a:off x="-3810" y="368300"/>
            <a:ext cx="5066665" cy="652145"/>
            <a:chOff x="0" y="255"/>
            <a:chExt cx="6566" cy="926"/>
          </a:xfrm>
        </p:grpSpPr>
        <p:sp>
          <p:nvSpPr>
            <p:cNvPr id="6" name="矩形 5"/>
            <p:cNvSpPr/>
            <p:nvPr/>
          </p:nvSpPr>
          <p:spPr>
            <a:xfrm>
              <a:off x="0" y="255"/>
              <a:ext cx="6126" cy="923"/>
            </a:xfrm>
            <a:prstGeom prst="rect">
              <a:avLst/>
            </a:pr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任意多边形 9"/>
            <p:cNvSpPr/>
            <p:nvPr/>
          </p:nvSpPr>
          <p:spPr>
            <a:xfrm flipH="1">
              <a:off x="5680" y="258"/>
              <a:ext cx="446" cy="920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446" h="920">
                  <a:moveTo>
                    <a:pt x="0" y="0"/>
                  </a:moveTo>
                  <a:lnTo>
                    <a:pt x="9" y="0"/>
                  </a:lnTo>
                  <a:cubicBezTo>
                    <a:pt x="253" y="13"/>
                    <a:pt x="446" y="214"/>
                    <a:pt x="446" y="460"/>
                  </a:cubicBezTo>
                  <a:cubicBezTo>
                    <a:pt x="446" y="707"/>
                    <a:pt x="253" y="908"/>
                    <a:pt x="9" y="920"/>
                  </a:cubicBezTo>
                  <a:lnTo>
                    <a:pt x="0" y="9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ED0C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12" name="任意多边形 11"/>
            <p:cNvSpPr/>
            <p:nvPr/>
          </p:nvSpPr>
          <p:spPr>
            <a:xfrm>
              <a:off x="6120" y="261"/>
              <a:ext cx="446" cy="920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446" h="920">
                  <a:moveTo>
                    <a:pt x="0" y="0"/>
                  </a:moveTo>
                  <a:lnTo>
                    <a:pt x="9" y="0"/>
                  </a:lnTo>
                  <a:cubicBezTo>
                    <a:pt x="253" y="13"/>
                    <a:pt x="446" y="214"/>
                    <a:pt x="446" y="460"/>
                  </a:cubicBezTo>
                  <a:cubicBezTo>
                    <a:pt x="446" y="707"/>
                    <a:pt x="253" y="908"/>
                    <a:pt x="9" y="920"/>
                  </a:cubicBezTo>
                  <a:lnTo>
                    <a:pt x="0" y="9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233045" y="456565"/>
            <a:ext cx="3971925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1·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道具陈列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——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垂直构成节奏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法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2296795" y="1833880"/>
            <a:ext cx="6346190" cy="368300"/>
            <a:chOff x="3709" y="3956"/>
            <a:chExt cx="9994" cy="580"/>
          </a:xfrm>
        </p:grpSpPr>
        <p:sp>
          <p:nvSpPr>
            <p:cNvPr id="2" name="文本框 1"/>
            <p:cNvSpPr txBox="1"/>
            <p:nvPr/>
          </p:nvSpPr>
          <p:spPr>
            <a:xfrm>
              <a:off x="3709" y="3956"/>
              <a:ext cx="1280" cy="58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>
                <a:lnSpc>
                  <a:spcPct val="150000"/>
                </a:lnSpc>
              </a:pPr>
              <a:r>
                <a:rPr lang="zh-CN" altLang="en-US" sz="1200" b="1">
                  <a:sym typeface="+mn-ea"/>
                </a:rPr>
                <a:t>高低错落</a:t>
              </a:r>
              <a:endParaRPr lang="en-US" altLang="zh-CN" sz="1200" b="1">
                <a:sym typeface="+mn-ea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7873" y="3956"/>
              <a:ext cx="1587" cy="58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>
                <a:lnSpc>
                  <a:spcPct val="150000"/>
                </a:lnSpc>
              </a:pPr>
              <a:r>
                <a:rPr lang="zh-CN" altLang="en-US" sz="1200" b="1">
                  <a:sym typeface="+mn-ea"/>
                </a:rPr>
                <a:t>空间层次</a:t>
              </a:r>
              <a:r>
                <a:rPr lang="zh-CN" altLang="en-US" sz="1200" b="1">
                  <a:sym typeface="+mn-ea"/>
                </a:rPr>
                <a:t>感</a:t>
              </a:r>
              <a:endParaRPr lang="zh-CN" altLang="en-US" sz="1200" b="1">
                <a:sym typeface="+mn-ea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2416" y="3956"/>
              <a:ext cx="1287" cy="58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>
                <a:lnSpc>
                  <a:spcPct val="150000"/>
                </a:lnSpc>
              </a:pPr>
              <a:r>
                <a:rPr lang="zh-CN" altLang="en-US" sz="1200" b="1">
                  <a:sym typeface="+mn-ea"/>
                </a:rPr>
                <a:t>视觉</a:t>
              </a:r>
              <a:r>
                <a:rPr lang="zh-CN" altLang="en-US" sz="1200" b="1">
                  <a:sym typeface="+mn-ea"/>
                </a:rPr>
                <a:t>流动</a:t>
              </a:r>
              <a:endParaRPr lang="zh-CN" altLang="en-US" sz="1200" b="1">
                <a:sym typeface="+mn-ea"/>
              </a:endParaRPr>
            </a:p>
          </p:txBody>
        </p:sp>
        <p:cxnSp>
          <p:nvCxnSpPr>
            <p:cNvPr id="5" name="直接箭头连接符 4"/>
            <p:cNvCxnSpPr/>
            <p:nvPr/>
          </p:nvCxnSpPr>
          <p:spPr>
            <a:xfrm>
              <a:off x="5814" y="4299"/>
              <a:ext cx="1372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7" name="直接箭头连接符 6"/>
            <p:cNvCxnSpPr/>
            <p:nvPr/>
          </p:nvCxnSpPr>
          <p:spPr>
            <a:xfrm>
              <a:off x="10252" y="4246"/>
              <a:ext cx="1372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04315" y="2878455"/>
            <a:ext cx="4848860" cy="2751455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6647815" y="2878455"/>
            <a:ext cx="3803015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1000" b="1">
                <a:sym typeface="+mn-ea"/>
              </a:rPr>
              <a:t>策略：</a:t>
            </a:r>
            <a:r>
              <a:rPr lang="zh-CN" altLang="en-US" sz="1000">
                <a:sym typeface="+mn-ea"/>
              </a:rPr>
              <a:t>在视觉空间中引入不同高度、尺度与体量的元素，建立画面节奏、深度与聚焦感的构图。</a:t>
            </a:r>
            <a:endParaRPr lang="zh-CN" altLang="en-US" sz="1000"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6647815" y="3470275"/>
            <a:ext cx="4772025" cy="11684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000" b="1">
                <a:sym typeface="+mn-ea"/>
              </a:rPr>
              <a:t>视觉公式：</a:t>
            </a:r>
            <a:r>
              <a:rPr lang="en-US" altLang="zh-CN" sz="1000" b="1">
                <a:sym typeface="+mn-ea"/>
              </a:rPr>
              <a:t>H</a:t>
            </a:r>
            <a:r>
              <a:rPr lang="en-US" altLang="en-US" sz="1000" b="1">
                <a:sym typeface="+mn-ea"/>
              </a:rPr>
              <a:t>₁</a:t>
            </a:r>
            <a:r>
              <a:rPr lang="en-US" altLang="zh-CN" sz="1000" b="1">
                <a:sym typeface="+mn-ea"/>
              </a:rPr>
              <a:t> : H</a:t>
            </a:r>
            <a:r>
              <a:rPr lang="en-US" altLang="en-US" sz="1000" b="1">
                <a:sym typeface="+mn-ea"/>
              </a:rPr>
              <a:t>₂</a:t>
            </a:r>
            <a:r>
              <a:rPr lang="en-US" altLang="zh-CN" sz="1000" b="1">
                <a:sym typeface="+mn-ea"/>
              </a:rPr>
              <a:t> : H</a:t>
            </a:r>
            <a:r>
              <a:rPr lang="en-US" altLang="en-US" sz="1000" b="1">
                <a:sym typeface="+mn-ea"/>
              </a:rPr>
              <a:t>₃</a:t>
            </a:r>
            <a:r>
              <a:rPr lang="en-US" altLang="zh-CN" sz="1000" b="1">
                <a:sym typeface="+mn-ea"/>
              </a:rPr>
              <a:t> ≈ 3 : 2 : 1=</a:t>
            </a:r>
            <a:r>
              <a:rPr lang="zh-CN" altLang="en-US" sz="1000" b="1">
                <a:sym typeface="+mn-ea"/>
              </a:rPr>
              <a:t>三角不对称</a:t>
            </a:r>
            <a:endParaRPr lang="en-US" altLang="zh-CN" sz="1000" b="1">
              <a:sym typeface="+mn-ea"/>
            </a:endParaRPr>
          </a:p>
          <a:p>
            <a:endParaRPr lang="en-US" altLang="zh-CN" sz="1000" b="1">
              <a:sym typeface="+mn-ea"/>
            </a:endParaRPr>
          </a:p>
          <a:p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H</a:t>
            </a:r>
            <a:r>
              <a:rPr lang="en-US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₁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= </a:t>
            </a: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视觉锚点（通常是最高的物件）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en-US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→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主体，如台灯、插花、雕像</a:t>
            </a:r>
            <a:endParaRPr lang="zh-CN" altLang="en-US" sz="1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endParaRPr lang="en-US" altLang="zh-CN" sz="1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H</a:t>
            </a:r>
            <a:r>
              <a:rPr lang="en-US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₂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= </a:t>
            </a: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中继构成（水平调和者）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en-US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→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常是画框、照片、书本竖立</a:t>
            </a:r>
            <a:endParaRPr lang="zh-CN" altLang="en-US" sz="1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endParaRPr lang="en-US" altLang="zh-CN" sz="1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H</a:t>
            </a:r>
            <a:r>
              <a:rPr lang="en-US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₃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= </a:t>
            </a: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视觉落点（引导停留）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en-US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→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矮物体，如香薰、摆件、小托盘</a:t>
            </a:r>
            <a:endParaRPr lang="zh-CN" altLang="en-US" sz="1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6697980" y="4710430"/>
            <a:ext cx="3978275" cy="8604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000"/>
              <a:t>先定</a:t>
            </a:r>
            <a:r>
              <a:rPr lang="en-US" altLang="zh-CN" sz="1000"/>
              <a:t>“</a:t>
            </a:r>
            <a:r>
              <a:rPr lang="zh-CN" altLang="en-US" sz="1000"/>
              <a:t>锚点</a:t>
            </a:r>
            <a:r>
              <a:rPr lang="en-US" altLang="zh-CN" sz="1000"/>
              <a:t>”</a:t>
            </a:r>
            <a:r>
              <a:rPr lang="zh-CN" altLang="en-US" sz="1000"/>
              <a:t>：最高的物</a:t>
            </a:r>
            <a:r>
              <a:rPr lang="en-US" altLang="zh-CN" sz="1000"/>
              <a:t> </a:t>
            </a:r>
            <a:r>
              <a:rPr lang="en-US" altLang="en-US" sz="1000"/>
              <a:t>→</a:t>
            </a:r>
            <a:r>
              <a:rPr lang="en-US" altLang="zh-CN" sz="1000"/>
              <a:t> </a:t>
            </a:r>
            <a:r>
              <a:rPr lang="zh-CN" altLang="en-US" sz="1000"/>
              <a:t>建立视觉重心</a:t>
            </a:r>
            <a:endParaRPr lang="zh-CN" altLang="en-US" sz="1000"/>
          </a:p>
          <a:p>
            <a:endParaRPr lang="en-US" altLang="zh-CN" sz="1000"/>
          </a:p>
          <a:p>
            <a:r>
              <a:rPr lang="zh-CN" altLang="en-US" sz="1000"/>
              <a:t>再调</a:t>
            </a:r>
            <a:r>
              <a:rPr lang="en-US" altLang="zh-CN" sz="1000"/>
              <a:t>“</a:t>
            </a:r>
            <a:r>
              <a:rPr lang="zh-CN" altLang="en-US" sz="1000"/>
              <a:t>中段</a:t>
            </a:r>
            <a:r>
              <a:rPr lang="en-US" altLang="zh-CN" sz="1000"/>
              <a:t>”</a:t>
            </a:r>
            <a:r>
              <a:rPr lang="zh-CN" altLang="en-US" sz="1000"/>
              <a:t>：连接锚点与背景</a:t>
            </a:r>
            <a:r>
              <a:rPr lang="en-US" altLang="zh-CN" sz="1000"/>
              <a:t> </a:t>
            </a:r>
            <a:r>
              <a:rPr lang="en-US" altLang="en-US" sz="1000"/>
              <a:t>→</a:t>
            </a:r>
            <a:r>
              <a:rPr lang="en-US" altLang="zh-CN" sz="1000"/>
              <a:t> </a:t>
            </a:r>
            <a:r>
              <a:rPr lang="zh-CN" altLang="en-US" sz="1000"/>
              <a:t>平衡感</a:t>
            </a:r>
            <a:endParaRPr lang="zh-CN" altLang="en-US" sz="1000"/>
          </a:p>
          <a:p>
            <a:endParaRPr lang="en-US" altLang="zh-CN" sz="1000"/>
          </a:p>
          <a:p>
            <a:r>
              <a:rPr lang="zh-CN" altLang="en-US" sz="1000"/>
              <a:t>最后设</a:t>
            </a:r>
            <a:r>
              <a:rPr lang="en-US" altLang="zh-CN" sz="1000"/>
              <a:t>“</a:t>
            </a:r>
            <a:r>
              <a:rPr lang="zh-CN" altLang="en-US" sz="1000"/>
              <a:t>落点</a:t>
            </a:r>
            <a:r>
              <a:rPr lang="en-US" altLang="zh-CN" sz="1000"/>
              <a:t>”</a:t>
            </a:r>
            <a:r>
              <a:rPr lang="zh-CN" altLang="en-US" sz="1000"/>
              <a:t>：靠近画面底部或边缘，引导视线收束</a:t>
            </a:r>
            <a:endParaRPr lang="zh-CN" altLang="en-US" sz="10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4" name="组合 13"/>
          <p:cNvGrpSpPr/>
          <p:nvPr/>
        </p:nvGrpSpPr>
        <p:grpSpPr>
          <a:xfrm>
            <a:off x="-3810" y="368300"/>
            <a:ext cx="5066665" cy="652145"/>
            <a:chOff x="0" y="255"/>
            <a:chExt cx="6566" cy="926"/>
          </a:xfrm>
        </p:grpSpPr>
        <p:sp>
          <p:nvSpPr>
            <p:cNvPr id="6" name="矩形 5"/>
            <p:cNvSpPr/>
            <p:nvPr/>
          </p:nvSpPr>
          <p:spPr>
            <a:xfrm>
              <a:off x="0" y="255"/>
              <a:ext cx="6126" cy="923"/>
            </a:xfrm>
            <a:prstGeom prst="rect">
              <a:avLst/>
            </a:pr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任意多边形 9"/>
            <p:cNvSpPr/>
            <p:nvPr/>
          </p:nvSpPr>
          <p:spPr>
            <a:xfrm flipH="1">
              <a:off x="5680" y="258"/>
              <a:ext cx="446" cy="920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446" h="920">
                  <a:moveTo>
                    <a:pt x="0" y="0"/>
                  </a:moveTo>
                  <a:lnTo>
                    <a:pt x="9" y="0"/>
                  </a:lnTo>
                  <a:cubicBezTo>
                    <a:pt x="253" y="13"/>
                    <a:pt x="446" y="214"/>
                    <a:pt x="446" y="460"/>
                  </a:cubicBezTo>
                  <a:cubicBezTo>
                    <a:pt x="446" y="707"/>
                    <a:pt x="253" y="908"/>
                    <a:pt x="9" y="920"/>
                  </a:cubicBezTo>
                  <a:lnTo>
                    <a:pt x="0" y="9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ED0C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12" name="任意多边形 11"/>
            <p:cNvSpPr/>
            <p:nvPr/>
          </p:nvSpPr>
          <p:spPr>
            <a:xfrm>
              <a:off x="6120" y="261"/>
              <a:ext cx="446" cy="920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446" h="920">
                  <a:moveTo>
                    <a:pt x="0" y="0"/>
                  </a:moveTo>
                  <a:lnTo>
                    <a:pt x="9" y="0"/>
                  </a:lnTo>
                  <a:cubicBezTo>
                    <a:pt x="253" y="13"/>
                    <a:pt x="446" y="214"/>
                    <a:pt x="446" y="460"/>
                  </a:cubicBezTo>
                  <a:cubicBezTo>
                    <a:pt x="446" y="707"/>
                    <a:pt x="253" y="908"/>
                    <a:pt x="9" y="920"/>
                  </a:cubicBezTo>
                  <a:lnTo>
                    <a:pt x="0" y="9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233045" y="456565"/>
            <a:ext cx="3971925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1·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道具陈列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——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垂直构成节奏法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——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案例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1213485" y="1572895"/>
            <a:ext cx="8693150" cy="4796155"/>
            <a:chOff x="1911" y="2477"/>
            <a:chExt cx="13690" cy="7553"/>
          </a:xfrm>
        </p:grpSpPr>
        <p:sp>
          <p:nvSpPr>
            <p:cNvPr id="16" name="矩形 15"/>
            <p:cNvSpPr/>
            <p:nvPr/>
          </p:nvSpPr>
          <p:spPr>
            <a:xfrm>
              <a:off x="8733" y="2477"/>
              <a:ext cx="6822" cy="3784"/>
            </a:xfrm>
            <a:prstGeom prst="rect">
              <a:avLst/>
            </a:prstGeom>
            <a:solidFill>
              <a:srgbClr val="CED0C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918" y="2477"/>
              <a:ext cx="6815" cy="3783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733" y="6261"/>
              <a:ext cx="6869" cy="3769"/>
            </a:xfrm>
            <a:prstGeom prst="rect">
              <a:avLst/>
            </a:prstGeom>
          </p:spPr>
        </p:pic>
        <p:sp>
          <p:nvSpPr>
            <p:cNvPr id="13" name="文本框 12"/>
            <p:cNvSpPr txBox="1"/>
            <p:nvPr/>
          </p:nvSpPr>
          <p:spPr>
            <a:xfrm>
              <a:off x="9150" y="3751"/>
              <a:ext cx="5989" cy="1234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algn="ctr">
                <a:lnSpc>
                  <a:spcPct val="150000"/>
                </a:lnSpc>
              </a:pPr>
              <a:r>
                <a:rPr lang="zh-CN" altLang="en-US" sz="1000" b="1">
                  <a:sym typeface="+mn-ea"/>
                </a:rPr>
                <a:t>苹果手机</a:t>
              </a:r>
              <a:r>
                <a:rPr lang="zh-CN" altLang="en-US" sz="1000" b="1">
                  <a:sym typeface="+mn-ea"/>
                </a:rPr>
                <a:t>广告</a:t>
              </a:r>
              <a:endParaRPr lang="zh-CN" altLang="en-US" sz="1000" b="1">
                <a:sym typeface="+mn-ea"/>
              </a:endParaRPr>
            </a:p>
            <a:p>
              <a:pPr algn="l">
                <a:lnSpc>
                  <a:spcPct val="150000"/>
                </a:lnSpc>
              </a:pPr>
              <a:r>
                <a:rPr lang="zh-CN" altLang="en-US" sz="1000">
                  <a:sym typeface="+mn-ea"/>
                </a:rPr>
                <a:t>在其中摆放三个应用道具时，就采用接近</a:t>
              </a:r>
              <a:r>
                <a:rPr lang="en-US" altLang="zh-CN" sz="1000">
                  <a:sym typeface="+mn-ea"/>
                </a:rPr>
                <a:t>3</a:t>
              </a:r>
              <a:r>
                <a:rPr lang="zh-CN" altLang="en-US" sz="1000">
                  <a:sym typeface="+mn-ea"/>
                </a:rPr>
                <a:t>：</a:t>
              </a:r>
              <a:r>
                <a:rPr lang="en-US" altLang="zh-CN" sz="1000">
                  <a:sym typeface="+mn-ea"/>
                </a:rPr>
                <a:t>2</a:t>
              </a:r>
              <a:r>
                <a:rPr lang="zh-CN" altLang="en-US" sz="1000">
                  <a:sym typeface="+mn-ea"/>
                </a:rPr>
                <a:t>：</a:t>
              </a:r>
              <a:r>
                <a:rPr lang="en-US" altLang="zh-CN" sz="1000">
                  <a:sym typeface="+mn-ea"/>
                </a:rPr>
                <a:t>1</a:t>
              </a:r>
              <a:r>
                <a:rPr lang="zh-CN" altLang="en-US" sz="1000">
                  <a:sym typeface="+mn-ea"/>
                </a:rPr>
                <a:t>的陈列</a:t>
              </a:r>
              <a:r>
                <a:rPr lang="zh-CN" altLang="en-US" sz="1000">
                  <a:sym typeface="+mn-ea"/>
                </a:rPr>
                <a:t>方式</a:t>
              </a:r>
              <a:endParaRPr lang="zh-CN" altLang="en-US" sz="1000">
                <a:sym typeface="+mn-ea"/>
              </a:endParaRPr>
            </a:p>
            <a:p>
              <a:pPr algn="l">
                <a:lnSpc>
                  <a:spcPct val="150000"/>
                </a:lnSpc>
              </a:pPr>
              <a:r>
                <a:rPr lang="zh-CN" altLang="en-US" sz="1000">
                  <a:sym typeface="+mn-ea"/>
                </a:rPr>
                <a:t>让画面更具层次感和</a:t>
              </a:r>
              <a:r>
                <a:rPr lang="zh-CN" altLang="en-US" sz="1000">
                  <a:sym typeface="+mn-ea"/>
                </a:rPr>
                <a:t>秩序感</a:t>
              </a:r>
              <a:endParaRPr lang="zh-CN" altLang="en-US" sz="1000">
                <a:sym typeface="+mn-ea"/>
              </a:endParaRPr>
            </a:p>
          </p:txBody>
        </p:sp>
        <p:sp>
          <p:nvSpPr>
            <p:cNvPr id="17" name="矩形 16"/>
            <p:cNvSpPr/>
            <p:nvPr/>
          </p:nvSpPr>
          <p:spPr>
            <a:xfrm>
              <a:off x="1911" y="6246"/>
              <a:ext cx="6822" cy="3784"/>
            </a:xfrm>
            <a:prstGeom prst="rect">
              <a:avLst/>
            </a:prstGeom>
            <a:solidFill>
              <a:srgbClr val="CED0C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3039" y="7523"/>
              <a:ext cx="4565" cy="1234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algn="ctr">
                <a:lnSpc>
                  <a:spcPct val="150000"/>
                </a:lnSpc>
              </a:pPr>
              <a:r>
                <a:rPr lang="zh-CN" altLang="en-US" sz="1000" b="1">
                  <a:sym typeface="+mn-ea"/>
                </a:rPr>
                <a:t>宜家收纳盒广告</a:t>
              </a:r>
              <a:endParaRPr lang="zh-CN" altLang="en-US" sz="1000" b="1">
                <a:sym typeface="+mn-ea"/>
              </a:endParaRPr>
            </a:p>
            <a:p>
              <a:pPr algn="r">
                <a:lnSpc>
                  <a:spcPct val="150000"/>
                </a:lnSpc>
              </a:pPr>
              <a:r>
                <a:rPr lang="zh-CN" altLang="en-US" sz="1000">
                  <a:sym typeface="+mn-ea"/>
                </a:rPr>
                <a:t>中间餐桌便以不对称三角形高低节奏来摆放</a:t>
              </a:r>
              <a:r>
                <a:rPr lang="zh-CN" altLang="en-US" sz="1000">
                  <a:sym typeface="+mn-ea"/>
                </a:rPr>
                <a:t>道具</a:t>
              </a:r>
              <a:endParaRPr lang="zh-CN" altLang="en-US" sz="1000">
                <a:sym typeface="+mn-ea"/>
              </a:endParaRPr>
            </a:p>
            <a:p>
              <a:pPr algn="r">
                <a:lnSpc>
                  <a:spcPct val="150000"/>
                </a:lnSpc>
              </a:pPr>
              <a:r>
                <a:rPr lang="zh-CN" altLang="en-US" sz="1000">
                  <a:sym typeface="+mn-ea"/>
                </a:rPr>
                <a:t>让画面不</a:t>
              </a:r>
              <a:r>
                <a:rPr lang="zh-CN" altLang="en-US" sz="1000">
                  <a:sym typeface="+mn-ea"/>
                </a:rPr>
                <a:t>光美感也具生活</a:t>
              </a:r>
              <a:r>
                <a:rPr lang="zh-CN" altLang="en-US" sz="1000">
                  <a:sym typeface="+mn-ea"/>
                </a:rPr>
                <a:t>感</a:t>
              </a:r>
              <a:endParaRPr lang="zh-CN" altLang="en-US" sz="1000">
                <a:sym typeface="+mn-ea"/>
              </a:endParaRPr>
            </a:p>
          </p:txBody>
        </p:sp>
        <p:sp>
          <p:nvSpPr>
            <p:cNvPr id="20" name="椭圆 19"/>
            <p:cNvSpPr/>
            <p:nvPr/>
          </p:nvSpPr>
          <p:spPr>
            <a:xfrm>
              <a:off x="11013" y="8520"/>
              <a:ext cx="1363" cy="1256"/>
            </a:xfrm>
            <a:prstGeom prst="ellipse">
              <a:avLst/>
            </a:prstGeom>
            <a:noFill/>
            <a:ln w="41275">
              <a:solidFill>
                <a:srgbClr val="C0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2" name="矩形 21"/>
            <p:cNvSpPr/>
            <p:nvPr/>
          </p:nvSpPr>
          <p:spPr>
            <a:xfrm>
              <a:off x="2333" y="4527"/>
              <a:ext cx="5819" cy="1414"/>
            </a:xfrm>
            <a:prstGeom prst="rect">
              <a:avLst/>
            </a:prstGeom>
            <a:noFill/>
            <a:ln w="41275">
              <a:solidFill>
                <a:srgbClr val="C0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4" name="组合 13"/>
          <p:cNvGrpSpPr/>
          <p:nvPr/>
        </p:nvGrpSpPr>
        <p:grpSpPr>
          <a:xfrm>
            <a:off x="-3810" y="368300"/>
            <a:ext cx="5066665" cy="652145"/>
            <a:chOff x="0" y="255"/>
            <a:chExt cx="6566" cy="926"/>
          </a:xfrm>
        </p:grpSpPr>
        <p:sp>
          <p:nvSpPr>
            <p:cNvPr id="6" name="矩形 5"/>
            <p:cNvSpPr/>
            <p:nvPr/>
          </p:nvSpPr>
          <p:spPr>
            <a:xfrm>
              <a:off x="0" y="255"/>
              <a:ext cx="6126" cy="923"/>
            </a:xfrm>
            <a:prstGeom prst="rect">
              <a:avLst/>
            </a:pr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任意多边形 9"/>
            <p:cNvSpPr/>
            <p:nvPr/>
          </p:nvSpPr>
          <p:spPr>
            <a:xfrm flipH="1">
              <a:off x="5680" y="258"/>
              <a:ext cx="446" cy="920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446" h="920">
                  <a:moveTo>
                    <a:pt x="0" y="0"/>
                  </a:moveTo>
                  <a:lnTo>
                    <a:pt x="9" y="0"/>
                  </a:lnTo>
                  <a:cubicBezTo>
                    <a:pt x="253" y="13"/>
                    <a:pt x="446" y="214"/>
                    <a:pt x="446" y="460"/>
                  </a:cubicBezTo>
                  <a:cubicBezTo>
                    <a:pt x="446" y="707"/>
                    <a:pt x="253" y="908"/>
                    <a:pt x="9" y="920"/>
                  </a:cubicBezTo>
                  <a:lnTo>
                    <a:pt x="0" y="9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ED0C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12" name="任意多边形 11"/>
            <p:cNvSpPr/>
            <p:nvPr/>
          </p:nvSpPr>
          <p:spPr>
            <a:xfrm>
              <a:off x="6120" y="261"/>
              <a:ext cx="446" cy="920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446" h="920">
                  <a:moveTo>
                    <a:pt x="0" y="0"/>
                  </a:moveTo>
                  <a:lnTo>
                    <a:pt x="9" y="0"/>
                  </a:lnTo>
                  <a:cubicBezTo>
                    <a:pt x="253" y="13"/>
                    <a:pt x="446" y="214"/>
                    <a:pt x="446" y="460"/>
                  </a:cubicBezTo>
                  <a:cubicBezTo>
                    <a:pt x="446" y="707"/>
                    <a:pt x="253" y="908"/>
                    <a:pt x="9" y="920"/>
                  </a:cubicBezTo>
                  <a:lnTo>
                    <a:pt x="0" y="9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233045" y="456565"/>
            <a:ext cx="3971925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2·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道具陈列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——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景深层次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分布法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6144260" y="1864995"/>
            <a:ext cx="3651885" cy="368300"/>
            <a:chOff x="3709" y="3956"/>
            <a:chExt cx="5751" cy="580"/>
          </a:xfrm>
        </p:grpSpPr>
        <p:sp>
          <p:nvSpPr>
            <p:cNvPr id="2" name="文本框 1"/>
            <p:cNvSpPr txBox="1"/>
            <p:nvPr/>
          </p:nvSpPr>
          <p:spPr>
            <a:xfrm>
              <a:off x="3709" y="3956"/>
              <a:ext cx="1280" cy="58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>
                <a:lnSpc>
                  <a:spcPct val="150000"/>
                </a:lnSpc>
              </a:pPr>
              <a:r>
                <a:rPr lang="zh-CN" altLang="en-US" sz="1200" b="1">
                  <a:sym typeface="+mn-ea"/>
                </a:rPr>
                <a:t>远近</a:t>
              </a:r>
              <a:r>
                <a:rPr lang="zh-CN" altLang="en-US" sz="1200" b="1">
                  <a:sym typeface="+mn-ea"/>
                </a:rPr>
                <a:t>依次</a:t>
              </a:r>
              <a:endParaRPr lang="zh-CN" altLang="en-US" sz="1200" b="1">
                <a:sym typeface="+mn-ea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7873" y="3956"/>
              <a:ext cx="1587" cy="58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>
                <a:lnSpc>
                  <a:spcPct val="150000"/>
                </a:lnSpc>
              </a:pPr>
              <a:r>
                <a:rPr lang="zh-CN" altLang="en-US" sz="1200" b="1">
                  <a:sym typeface="+mn-ea"/>
                </a:rPr>
                <a:t>空间</a:t>
              </a:r>
              <a:r>
                <a:rPr lang="zh-CN" altLang="en-US" sz="1200" b="1">
                  <a:sym typeface="+mn-ea"/>
                </a:rPr>
                <a:t>纵深感</a:t>
              </a:r>
              <a:endParaRPr lang="zh-CN" altLang="en-US" sz="1200" b="1">
                <a:sym typeface="+mn-ea"/>
              </a:endParaRPr>
            </a:p>
          </p:txBody>
        </p:sp>
        <p:cxnSp>
          <p:nvCxnSpPr>
            <p:cNvPr id="5" name="直接箭头连接符 4"/>
            <p:cNvCxnSpPr/>
            <p:nvPr/>
          </p:nvCxnSpPr>
          <p:spPr>
            <a:xfrm>
              <a:off x="5814" y="4299"/>
              <a:ext cx="1372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sp>
        <p:nvSpPr>
          <p:cNvPr id="11" name="文本框 10"/>
          <p:cNvSpPr txBox="1"/>
          <p:nvPr/>
        </p:nvSpPr>
        <p:spPr>
          <a:xfrm>
            <a:off x="6180455" y="2574925"/>
            <a:ext cx="3803015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1000" b="1">
                <a:sym typeface="+mn-ea"/>
              </a:rPr>
              <a:t>策略：</a:t>
            </a:r>
            <a:r>
              <a:rPr lang="zh-CN" altLang="en-US" sz="1000">
                <a:sym typeface="+mn-ea"/>
              </a:rPr>
              <a:t>先定镜头拍摄机位，然后摆放前景物体（单个），在后景布置对比型的物体。</a:t>
            </a:r>
            <a:endParaRPr lang="zh-CN" altLang="en-US" sz="1000"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6135370" y="3429000"/>
            <a:ext cx="4772025" cy="11684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000" b="1">
                <a:sym typeface="+mn-ea"/>
              </a:rPr>
              <a:t>对比因素：大小、材质、</a:t>
            </a:r>
            <a:r>
              <a:rPr lang="zh-CN" altLang="en-US" sz="1000" b="1">
                <a:sym typeface="+mn-ea"/>
              </a:rPr>
              <a:t>数量</a:t>
            </a:r>
            <a:endParaRPr lang="zh-CN" altLang="en-US" sz="1000" b="1">
              <a:sym typeface="+mn-ea"/>
            </a:endParaRPr>
          </a:p>
          <a:p>
            <a:endParaRPr lang="en-US" altLang="zh-CN" sz="1000" b="1">
              <a:sym typeface="+mn-ea"/>
            </a:endParaRPr>
          </a:p>
          <a:p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数量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= </a:t>
            </a: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前景是单个，后景则需要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</a:t>
            </a: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个</a:t>
            </a: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以上</a:t>
            </a:r>
            <a:endParaRPr lang="zh-CN" altLang="en-US" sz="1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endParaRPr lang="zh-CN" altLang="en-US" sz="1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大小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=</a:t>
            </a: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前景是小个，后景则需要体积高于和大于前景</a:t>
            </a:r>
            <a:endParaRPr lang="zh-CN" altLang="en-US" sz="1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endParaRPr lang="en-US" altLang="zh-CN" sz="1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材质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=</a:t>
            </a: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这里可以非对比，前景材质需有质感</a:t>
            </a:r>
            <a:endParaRPr lang="zh-CN" altLang="en-US" sz="1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1"/>
          <a:srcRect t="20597"/>
          <a:stretch>
            <a:fillRect/>
          </a:stretch>
        </p:blipFill>
        <p:spPr>
          <a:xfrm>
            <a:off x="1450340" y="1709420"/>
            <a:ext cx="3788410" cy="456057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直角三角形 3"/>
          <p:cNvSpPr/>
          <p:nvPr/>
        </p:nvSpPr>
        <p:spPr>
          <a:xfrm>
            <a:off x="97790" y="107950"/>
            <a:ext cx="9019540" cy="6641465"/>
          </a:xfrm>
          <a:prstGeom prst="rtTriangle">
            <a:avLst/>
          </a:prstGeom>
          <a:blipFill rotWithShape="1">
            <a:blip r:embed="rId1"/>
            <a:tile tx="-1524000" ty="-31750"/>
          </a:blip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18" name="组合 17"/>
          <p:cNvGrpSpPr/>
          <p:nvPr>
            <p:custDataLst>
              <p:tags r:id="rId2"/>
            </p:custDataLst>
          </p:nvPr>
        </p:nvGrpSpPr>
        <p:grpSpPr>
          <a:xfrm>
            <a:off x="3305810" y="1057275"/>
            <a:ext cx="4681855" cy="520700"/>
            <a:chOff x="11876" y="492"/>
            <a:chExt cx="7373" cy="820"/>
          </a:xfrm>
        </p:grpSpPr>
        <p:sp>
          <p:nvSpPr>
            <p:cNvPr id="10" name="圆角矩形 9"/>
            <p:cNvSpPr/>
            <p:nvPr>
              <p:custDataLst>
                <p:tags r:id="rId3"/>
              </p:custDataLst>
            </p:nvPr>
          </p:nvSpPr>
          <p:spPr>
            <a:xfrm>
              <a:off x="11876" y="492"/>
              <a:ext cx="7373" cy="820"/>
            </a:xfrm>
            <a:prstGeom prst="roundRect">
              <a:avLst/>
            </a:pr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2" name="文本框 11"/>
            <p:cNvSpPr txBox="1"/>
            <p:nvPr>
              <p:custDataLst>
                <p:tags r:id="rId4"/>
              </p:custDataLst>
            </p:nvPr>
          </p:nvSpPr>
          <p:spPr>
            <a:xfrm>
              <a:off x="13486" y="547"/>
              <a:ext cx="4153" cy="65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algn="l">
                <a:lnSpc>
                  <a:spcPct val="150000"/>
                </a:lnSpc>
              </a:pPr>
              <a:r>
                <a:rPr lang="en-US" altLang="zh-CN" sz="1400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·</a:t>
              </a:r>
              <a:r>
                <a:rPr lang="zh-CN" altLang="en-US" sz="1400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为什么摆放的过于整齐也不好？</a:t>
              </a:r>
              <a:endPara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</p:grpSp>
      <p:grpSp>
        <p:nvGrpSpPr>
          <p:cNvPr id="17" name="组合 16"/>
          <p:cNvGrpSpPr/>
          <p:nvPr>
            <p:custDataLst>
              <p:tags r:id="rId5"/>
            </p:custDataLst>
          </p:nvPr>
        </p:nvGrpSpPr>
        <p:grpSpPr>
          <a:xfrm>
            <a:off x="4435475" y="1760855"/>
            <a:ext cx="4681855" cy="520700"/>
            <a:chOff x="11876" y="1647"/>
            <a:chExt cx="7373" cy="820"/>
          </a:xfrm>
        </p:grpSpPr>
        <p:sp>
          <p:nvSpPr>
            <p:cNvPr id="7" name="圆角矩形 6"/>
            <p:cNvSpPr/>
            <p:nvPr>
              <p:custDataLst>
                <p:tags r:id="rId6"/>
              </p:custDataLst>
            </p:nvPr>
          </p:nvSpPr>
          <p:spPr>
            <a:xfrm>
              <a:off x="11876" y="1647"/>
              <a:ext cx="7373" cy="820"/>
            </a:xfrm>
            <a:prstGeom prst="roundRect">
              <a:avLst/>
            </a:pr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3" name="文本框 12"/>
            <p:cNvSpPr txBox="1"/>
            <p:nvPr>
              <p:custDataLst>
                <p:tags r:id="rId7"/>
              </p:custDataLst>
            </p:nvPr>
          </p:nvSpPr>
          <p:spPr>
            <a:xfrm>
              <a:off x="13433" y="1647"/>
              <a:ext cx="4259" cy="65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algn="l">
                <a:lnSpc>
                  <a:spcPct val="150000"/>
                </a:lnSpc>
              </a:pPr>
              <a:r>
                <a:rPr lang="en-US" altLang="zh-CN" sz="1400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·</a:t>
              </a:r>
              <a:r>
                <a:rPr lang="zh-CN" altLang="en-US" sz="1400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为什么物品之间还要高低错落？</a:t>
              </a:r>
              <a:endPara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</p:grpSp>
      <p:grpSp>
        <p:nvGrpSpPr>
          <p:cNvPr id="19" name="组合 18"/>
          <p:cNvGrpSpPr/>
          <p:nvPr>
            <p:custDataLst>
              <p:tags r:id="rId8"/>
            </p:custDataLst>
          </p:nvPr>
        </p:nvGrpSpPr>
        <p:grpSpPr>
          <a:xfrm>
            <a:off x="5499735" y="2464435"/>
            <a:ext cx="4681855" cy="520700"/>
            <a:chOff x="11876" y="2724"/>
            <a:chExt cx="7373" cy="820"/>
          </a:xfrm>
        </p:grpSpPr>
        <p:sp>
          <p:nvSpPr>
            <p:cNvPr id="8" name="圆角矩形 7"/>
            <p:cNvSpPr/>
            <p:nvPr>
              <p:custDataLst>
                <p:tags r:id="rId9"/>
              </p:custDataLst>
            </p:nvPr>
          </p:nvSpPr>
          <p:spPr>
            <a:xfrm>
              <a:off x="11876" y="2724"/>
              <a:ext cx="7373" cy="820"/>
            </a:xfrm>
            <a:prstGeom prst="roundRect">
              <a:avLst/>
            </a:pr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4" name="文本框 13"/>
            <p:cNvSpPr txBox="1"/>
            <p:nvPr>
              <p:custDataLst>
                <p:tags r:id="rId10"/>
              </p:custDataLst>
            </p:nvPr>
          </p:nvSpPr>
          <p:spPr>
            <a:xfrm>
              <a:off x="12615" y="2754"/>
              <a:ext cx="5895" cy="65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algn="l">
                <a:lnSpc>
                  <a:spcPct val="150000"/>
                </a:lnSpc>
              </a:pPr>
              <a:r>
                <a:rPr lang="en-US" altLang="zh-CN" sz="1400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·</a:t>
              </a:r>
              <a:r>
                <a:rPr lang="zh-CN" altLang="en-US" sz="1400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为什么摆放时还要考虑不同物品之间的颜色？</a:t>
              </a:r>
              <a:endPara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</p:grpSp>
      <p:grpSp>
        <p:nvGrpSpPr>
          <p:cNvPr id="20" name="组合 19"/>
          <p:cNvGrpSpPr/>
          <p:nvPr>
            <p:custDataLst>
              <p:tags r:id="rId11"/>
            </p:custDataLst>
          </p:nvPr>
        </p:nvGrpSpPr>
        <p:grpSpPr>
          <a:xfrm>
            <a:off x="6438265" y="3168333"/>
            <a:ext cx="4681855" cy="520700"/>
            <a:chOff x="11876" y="3776"/>
            <a:chExt cx="7373" cy="820"/>
          </a:xfrm>
        </p:grpSpPr>
        <p:sp>
          <p:nvSpPr>
            <p:cNvPr id="9" name="圆角矩形 8"/>
            <p:cNvSpPr/>
            <p:nvPr>
              <p:custDataLst>
                <p:tags r:id="rId12"/>
              </p:custDataLst>
            </p:nvPr>
          </p:nvSpPr>
          <p:spPr>
            <a:xfrm>
              <a:off x="11876" y="3776"/>
              <a:ext cx="7373" cy="820"/>
            </a:xfrm>
            <a:prstGeom prst="roundRect">
              <a:avLst/>
            </a:pr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5" name="文本框 14"/>
            <p:cNvSpPr txBox="1"/>
            <p:nvPr>
              <p:custDataLst>
                <p:tags r:id="rId13"/>
              </p:custDataLst>
            </p:nvPr>
          </p:nvSpPr>
          <p:spPr>
            <a:xfrm>
              <a:off x="12633" y="3801"/>
              <a:ext cx="5859" cy="65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algn="l">
                <a:lnSpc>
                  <a:spcPct val="150000"/>
                </a:lnSpc>
              </a:pPr>
              <a:r>
                <a:rPr lang="en-US" altLang="zh-CN" sz="1400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·</a:t>
              </a:r>
              <a:r>
                <a:rPr lang="zh-CN" altLang="en-US" sz="1400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为什么置景还要考虑到后期的调色？怎么调？</a:t>
              </a:r>
              <a:endPara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</p:grpSp>
      <p:grpSp>
        <p:nvGrpSpPr>
          <p:cNvPr id="21" name="组合 20"/>
          <p:cNvGrpSpPr/>
          <p:nvPr>
            <p:custDataLst>
              <p:tags r:id="rId14"/>
            </p:custDataLst>
          </p:nvPr>
        </p:nvGrpSpPr>
        <p:grpSpPr>
          <a:xfrm>
            <a:off x="7183120" y="3872865"/>
            <a:ext cx="4681855" cy="520700"/>
            <a:chOff x="11876" y="4966"/>
            <a:chExt cx="7373" cy="820"/>
          </a:xfrm>
        </p:grpSpPr>
        <p:sp>
          <p:nvSpPr>
            <p:cNvPr id="11" name="圆角矩形 10"/>
            <p:cNvSpPr/>
            <p:nvPr>
              <p:custDataLst>
                <p:tags r:id="rId15"/>
              </p:custDataLst>
            </p:nvPr>
          </p:nvSpPr>
          <p:spPr>
            <a:xfrm>
              <a:off x="11876" y="4966"/>
              <a:ext cx="7373" cy="820"/>
            </a:xfrm>
            <a:prstGeom prst="roundRect">
              <a:avLst/>
            </a:pr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6" name="文本框 15"/>
            <p:cNvSpPr txBox="1"/>
            <p:nvPr>
              <p:custDataLst>
                <p:tags r:id="rId16"/>
              </p:custDataLst>
            </p:nvPr>
          </p:nvSpPr>
          <p:spPr>
            <a:xfrm>
              <a:off x="12587" y="4966"/>
              <a:ext cx="6232" cy="65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algn="l">
                <a:lnSpc>
                  <a:spcPct val="150000"/>
                </a:lnSpc>
              </a:pPr>
              <a:r>
                <a:rPr lang="en-US" altLang="zh-CN" sz="1400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·</a:t>
              </a:r>
              <a:r>
                <a:rPr lang="zh-CN" altLang="en-US" sz="1400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为什么置景还要强调故事感，</a:t>
              </a:r>
              <a:r>
                <a:rPr lang="zh-CN" altLang="en-US" sz="1400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关联拍摄的</a:t>
              </a:r>
              <a:r>
                <a:rPr lang="zh-CN" altLang="en-US" sz="1400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内容？</a:t>
              </a:r>
              <a:endPara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4" name="组合 13"/>
          <p:cNvGrpSpPr/>
          <p:nvPr/>
        </p:nvGrpSpPr>
        <p:grpSpPr>
          <a:xfrm>
            <a:off x="-3810" y="368300"/>
            <a:ext cx="5066665" cy="652145"/>
            <a:chOff x="0" y="255"/>
            <a:chExt cx="6566" cy="926"/>
          </a:xfrm>
        </p:grpSpPr>
        <p:sp>
          <p:nvSpPr>
            <p:cNvPr id="6" name="矩形 5"/>
            <p:cNvSpPr/>
            <p:nvPr/>
          </p:nvSpPr>
          <p:spPr>
            <a:xfrm>
              <a:off x="0" y="255"/>
              <a:ext cx="6126" cy="923"/>
            </a:xfrm>
            <a:prstGeom prst="rect">
              <a:avLst/>
            </a:pr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任意多边形 9"/>
            <p:cNvSpPr/>
            <p:nvPr/>
          </p:nvSpPr>
          <p:spPr>
            <a:xfrm flipH="1">
              <a:off x="5680" y="258"/>
              <a:ext cx="446" cy="920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446" h="920">
                  <a:moveTo>
                    <a:pt x="0" y="0"/>
                  </a:moveTo>
                  <a:lnTo>
                    <a:pt x="9" y="0"/>
                  </a:lnTo>
                  <a:cubicBezTo>
                    <a:pt x="253" y="13"/>
                    <a:pt x="446" y="214"/>
                    <a:pt x="446" y="460"/>
                  </a:cubicBezTo>
                  <a:cubicBezTo>
                    <a:pt x="446" y="707"/>
                    <a:pt x="253" y="908"/>
                    <a:pt x="9" y="920"/>
                  </a:cubicBezTo>
                  <a:lnTo>
                    <a:pt x="0" y="9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ED0C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12" name="任意多边形 11"/>
            <p:cNvSpPr/>
            <p:nvPr/>
          </p:nvSpPr>
          <p:spPr>
            <a:xfrm>
              <a:off x="6120" y="261"/>
              <a:ext cx="446" cy="920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446" h="920">
                  <a:moveTo>
                    <a:pt x="0" y="0"/>
                  </a:moveTo>
                  <a:lnTo>
                    <a:pt x="9" y="0"/>
                  </a:lnTo>
                  <a:cubicBezTo>
                    <a:pt x="253" y="13"/>
                    <a:pt x="446" y="214"/>
                    <a:pt x="446" y="460"/>
                  </a:cubicBezTo>
                  <a:cubicBezTo>
                    <a:pt x="446" y="707"/>
                    <a:pt x="253" y="908"/>
                    <a:pt x="9" y="920"/>
                  </a:cubicBezTo>
                  <a:lnTo>
                    <a:pt x="0" y="9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233045" y="456565"/>
            <a:ext cx="3971925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2·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道具陈列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——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景深层次分布法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——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案例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5645" y="2387600"/>
            <a:ext cx="5226685" cy="2967355"/>
          </a:xfrm>
          <a:prstGeom prst="rect">
            <a:avLst/>
          </a:prstGeom>
        </p:spPr>
      </p:pic>
      <p:sp>
        <p:nvSpPr>
          <p:cNvPr id="34" name="矩形 33"/>
          <p:cNvSpPr/>
          <p:nvPr/>
        </p:nvSpPr>
        <p:spPr>
          <a:xfrm>
            <a:off x="5942330" y="2387600"/>
            <a:ext cx="5003800" cy="2967990"/>
          </a:xfrm>
          <a:prstGeom prst="rect">
            <a:avLst/>
          </a:prstGeom>
          <a:solidFill>
            <a:srgbClr val="CED0C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5" name="文本框 34"/>
          <p:cNvSpPr txBox="1"/>
          <p:nvPr/>
        </p:nvSpPr>
        <p:spPr>
          <a:xfrm>
            <a:off x="6468110" y="3347720"/>
            <a:ext cx="3803015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lnSpc>
                <a:spcPct val="150000"/>
              </a:lnSpc>
            </a:pPr>
            <a:r>
              <a:rPr lang="zh-CN" altLang="en-US" sz="1000" b="1">
                <a:sym typeface="+mn-ea"/>
              </a:rPr>
              <a:t>餐具</a:t>
            </a:r>
            <a:r>
              <a:rPr lang="zh-CN" altLang="en-US" sz="1000" b="1">
                <a:sym typeface="+mn-ea"/>
              </a:rPr>
              <a:t>厨电广告</a:t>
            </a:r>
            <a:endParaRPr lang="zh-CN" altLang="en-US" sz="1000" b="1"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 sz="1000">
                <a:sym typeface="+mn-ea"/>
              </a:rPr>
              <a:t>这类广告中，无论是视频还是平面，食物的摆放并不能随意摆放，大多都是通过制造景深来摆放位置，让单个画面更具空间纵深感和色彩的丰富</a:t>
            </a:r>
            <a:r>
              <a:rPr lang="zh-CN" altLang="en-US" sz="1000">
                <a:sym typeface="+mn-ea"/>
              </a:rPr>
              <a:t>感。</a:t>
            </a:r>
            <a:endParaRPr lang="zh-CN" altLang="en-US" sz="1000">
              <a:sym typeface="+mn-ea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4" name="组合 13"/>
          <p:cNvGrpSpPr/>
          <p:nvPr/>
        </p:nvGrpSpPr>
        <p:grpSpPr>
          <a:xfrm>
            <a:off x="-3810" y="368300"/>
            <a:ext cx="5066665" cy="652145"/>
            <a:chOff x="0" y="255"/>
            <a:chExt cx="6566" cy="926"/>
          </a:xfrm>
        </p:grpSpPr>
        <p:sp>
          <p:nvSpPr>
            <p:cNvPr id="6" name="矩形 5"/>
            <p:cNvSpPr/>
            <p:nvPr/>
          </p:nvSpPr>
          <p:spPr>
            <a:xfrm>
              <a:off x="0" y="255"/>
              <a:ext cx="6126" cy="923"/>
            </a:xfrm>
            <a:prstGeom prst="rect">
              <a:avLst/>
            </a:pr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任意多边形 9"/>
            <p:cNvSpPr/>
            <p:nvPr/>
          </p:nvSpPr>
          <p:spPr>
            <a:xfrm flipH="1">
              <a:off x="5680" y="258"/>
              <a:ext cx="446" cy="920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446" h="920">
                  <a:moveTo>
                    <a:pt x="0" y="0"/>
                  </a:moveTo>
                  <a:lnTo>
                    <a:pt x="9" y="0"/>
                  </a:lnTo>
                  <a:cubicBezTo>
                    <a:pt x="253" y="13"/>
                    <a:pt x="446" y="214"/>
                    <a:pt x="446" y="460"/>
                  </a:cubicBezTo>
                  <a:cubicBezTo>
                    <a:pt x="446" y="707"/>
                    <a:pt x="253" y="908"/>
                    <a:pt x="9" y="920"/>
                  </a:cubicBezTo>
                  <a:lnTo>
                    <a:pt x="0" y="9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ED0C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12" name="任意多边形 11"/>
            <p:cNvSpPr/>
            <p:nvPr/>
          </p:nvSpPr>
          <p:spPr>
            <a:xfrm>
              <a:off x="6120" y="261"/>
              <a:ext cx="446" cy="920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446" h="920">
                  <a:moveTo>
                    <a:pt x="0" y="0"/>
                  </a:moveTo>
                  <a:lnTo>
                    <a:pt x="9" y="0"/>
                  </a:lnTo>
                  <a:cubicBezTo>
                    <a:pt x="253" y="13"/>
                    <a:pt x="446" y="214"/>
                    <a:pt x="446" y="460"/>
                  </a:cubicBezTo>
                  <a:cubicBezTo>
                    <a:pt x="446" y="707"/>
                    <a:pt x="253" y="908"/>
                    <a:pt x="9" y="920"/>
                  </a:cubicBezTo>
                  <a:lnTo>
                    <a:pt x="0" y="9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233045" y="456565"/>
            <a:ext cx="3971925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3·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道具陈列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——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三点构成原则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法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0260" y="2335530"/>
            <a:ext cx="5717540" cy="3543300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7112000" y="2178685"/>
            <a:ext cx="3106420" cy="368300"/>
            <a:chOff x="4060" y="3956"/>
            <a:chExt cx="4892" cy="580"/>
          </a:xfrm>
        </p:grpSpPr>
        <p:sp>
          <p:nvSpPr>
            <p:cNvPr id="9" name="文本框 8"/>
            <p:cNvSpPr txBox="1"/>
            <p:nvPr/>
          </p:nvSpPr>
          <p:spPr>
            <a:xfrm>
              <a:off x="4060" y="3956"/>
              <a:ext cx="1575" cy="58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>
                <a:lnSpc>
                  <a:spcPct val="150000"/>
                </a:lnSpc>
              </a:pPr>
              <a:r>
                <a:rPr lang="zh-CN" altLang="en-US" sz="1200" b="1">
                  <a:sym typeface="+mn-ea"/>
                </a:rPr>
                <a:t>三角</a:t>
              </a:r>
              <a:r>
                <a:rPr lang="zh-CN" altLang="en-US" sz="1200" b="1">
                  <a:sym typeface="+mn-ea"/>
                </a:rPr>
                <a:t>不对称</a:t>
              </a:r>
              <a:endParaRPr lang="zh-CN" altLang="en-US" sz="1200" b="1">
                <a:sym typeface="+mn-ea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7365" y="3956"/>
              <a:ext cx="1587" cy="58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>
                <a:lnSpc>
                  <a:spcPct val="150000"/>
                </a:lnSpc>
              </a:pPr>
              <a:r>
                <a:rPr lang="zh-CN" altLang="en-US" sz="1200" b="1">
                  <a:sym typeface="+mn-ea"/>
                </a:rPr>
                <a:t>循环</a:t>
              </a:r>
              <a:r>
                <a:rPr lang="zh-CN" altLang="en-US" sz="1200" b="1">
                  <a:sym typeface="+mn-ea"/>
                </a:rPr>
                <a:t>动线</a:t>
              </a:r>
              <a:endParaRPr lang="zh-CN" altLang="en-US" sz="1200" b="1">
                <a:sym typeface="+mn-ea"/>
              </a:endParaRPr>
            </a:p>
          </p:txBody>
        </p:sp>
        <p:cxnSp>
          <p:nvCxnSpPr>
            <p:cNvPr id="18" name="直接箭头连接符 17"/>
            <p:cNvCxnSpPr/>
            <p:nvPr/>
          </p:nvCxnSpPr>
          <p:spPr>
            <a:xfrm>
              <a:off x="5814" y="4299"/>
              <a:ext cx="1372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sp>
        <p:nvSpPr>
          <p:cNvPr id="20" name="文本框 19"/>
          <p:cNvSpPr txBox="1"/>
          <p:nvPr/>
        </p:nvSpPr>
        <p:spPr>
          <a:xfrm>
            <a:off x="6844030" y="2623820"/>
            <a:ext cx="3803015" cy="783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1000" b="1">
                <a:sym typeface="+mn-ea"/>
              </a:rPr>
              <a:t>定义：</a:t>
            </a:r>
            <a:r>
              <a:rPr lang="zh-CN" altLang="en-US" sz="1000">
                <a:sym typeface="+mn-ea"/>
              </a:rPr>
              <a:t>通过三个视觉主体物体的相对位置与比例关系，构建稳定而富有节奏的构图结构，使观众视觉在三点之间形成自然循环与聚焦路径。</a:t>
            </a:r>
            <a:endParaRPr lang="zh-CN" altLang="en-US" sz="1000">
              <a:sym typeface="+mn-ea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6844030" y="3561080"/>
            <a:ext cx="4772025" cy="1091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000" b="1">
                <a:sym typeface="+mn-ea"/>
              </a:rPr>
              <a:t>视觉公式：</a:t>
            </a:r>
            <a:r>
              <a:rPr lang="en-US" altLang="zh-CN" sz="1000" b="1">
                <a:sym typeface="+mn-ea"/>
              </a:rPr>
              <a:t>P</a:t>
            </a:r>
            <a:r>
              <a:rPr lang="en-US" altLang="en-US" sz="1000" b="1">
                <a:sym typeface="+mn-ea"/>
              </a:rPr>
              <a:t>₁</a:t>
            </a:r>
            <a:r>
              <a:rPr lang="zh-CN" altLang="en-US" sz="1000" b="1">
                <a:sym typeface="+mn-ea"/>
              </a:rPr>
              <a:t>（主视觉）</a:t>
            </a:r>
            <a:r>
              <a:rPr lang="en-US" altLang="zh-CN" sz="1000" b="1">
                <a:sym typeface="+mn-ea"/>
              </a:rPr>
              <a:t> + P</a:t>
            </a:r>
            <a:r>
              <a:rPr lang="en-US" altLang="en-US" sz="1000" b="1">
                <a:sym typeface="+mn-ea"/>
              </a:rPr>
              <a:t>₂</a:t>
            </a:r>
            <a:r>
              <a:rPr lang="zh-CN" altLang="en-US" sz="1000" b="1">
                <a:sym typeface="+mn-ea"/>
              </a:rPr>
              <a:t>（连接点）</a:t>
            </a:r>
            <a:r>
              <a:rPr lang="en-US" altLang="zh-CN" sz="1000" b="1">
                <a:sym typeface="+mn-ea"/>
              </a:rPr>
              <a:t> + P</a:t>
            </a:r>
            <a:r>
              <a:rPr lang="en-US" altLang="en-US" sz="1000" b="1">
                <a:sym typeface="+mn-ea"/>
              </a:rPr>
              <a:t>₃</a:t>
            </a:r>
            <a:r>
              <a:rPr lang="zh-CN" altLang="en-US" sz="1000" b="1">
                <a:sym typeface="+mn-ea"/>
              </a:rPr>
              <a:t>（收尾点）</a:t>
            </a:r>
            <a:r>
              <a:rPr lang="en-US" altLang="zh-CN" sz="1000" b="1">
                <a:sym typeface="+mn-ea"/>
              </a:rPr>
              <a:t>  </a:t>
            </a:r>
            <a:endParaRPr lang="en-US" altLang="zh-CN" sz="1000" b="1">
              <a:sym typeface="+mn-ea"/>
            </a:endParaRPr>
          </a:p>
          <a:p>
            <a:endParaRPr lang="en-US" altLang="zh-CN" sz="1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P</a:t>
            </a:r>
            <a:r>
              <a:rPr lang="en-US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₁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	</a:t>
            </a: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主视觉焦点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	</a:t>
            </a: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最高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/</a:t>
            </a: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最大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/</a:t>
            </a: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最有质感的物，如花瓶、灯</a:t>
            </a:r>
            <a:endParaRPr lang="zh-CN" altLang="en-US" sz="1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P</a:t>
            </a:r>
            <a:r>
              <a:rPr lang="en-US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₂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	</a:t>
            </a: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中继节奏点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	</a:t>
            </a: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次高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/</a:t>
            </a: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中亮度的物，如画框、书本、器皿</a:t>
            </a:r>
            <a:endParaRPr lang="zh-CN" altLang="en-US" sz="1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P</a:t>
            </a:r>
            <a:r>
              <a:rPr lang="en-US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₃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	</a:t>
            </a: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结束引导点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	</a:t>
            </a: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最低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/</a:t>
            </a: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小体量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/</a:t>
            </a: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低对比物，如饰品、香薰</a:t>
            </a:r>
            <a:endParaRPr lang="zh-CN" altLang="en-US" sz="1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3" name="任意多边形 22"/>
          <p:cNvSpPr/>
          <p:nvPr/>
        </p:nvSpPr>
        <p:spPr>
          <a:xfrm rot="17700000">
            <a:off x="2314796" y="2442176"/>
            <a:ext cx="1182370" cy="2770505"/>
          </a:xfrm>
          <a:custGeom>
            <a:avLst/>
            <a:gdLst>
              <a:gd name="connsiteX0" fmla="*/ 41 w 1862"/>
              <a:gd name="connsiteY0" fmla="*/ 4363 h 4363"/>
              <a:gd name="connsiteX1" fmla="*/ 0 w 1862"/>
              <a:gd name="connsiteY1" fmla="*/ 0 h 4363"/>
              <a:gd name="connsiteX2" fmla="*/ 1862 w 1862"/>
              <a:gd name="connsiteY2" fmla="*/ 2402 h 4363"/>
              <a:gd name="connsiteX3" fmla="*/ 41 w 1862"/>
              <a:gd name="connsiteY3" fmla="*/ 4363 h 4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62" h="4363">
                <a:moveTo>
                  <a:pt x="41" y="4363"/>
                </a:moveTo>
                <a:lnTo>
                  <a:pt x="0" y="0"/>
                </a:lnTo>
                <a:lnTo>
                  <a:pt x="1862" y="2402"/>
                </a:lnTo>
                <a:lnTo>
                  <a:pt x="41" y="4363"/>
                </a:lnTo>
                <a:close/>
              </a:path>
            </a:pathLst>
          </a:custGeom>
          <a:noFill/>
          <a:ln w="47625">
            <a:solidFill>
              <a:srgbClr val="C0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5" name="文本框 24"/>
          <p:cNvSpPr txBox="1"/>
          <p:nvPr/>
        </p:nvSpPr>
        <p:spPr>
          <a:xfrm>
            <a:off x="6907530" y="4672330"/>
            <a:ext cx="2603500" cy="11684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000" b="1">
                <a:latin typeface="微软雅黑" panose="020B0503020204020204" charset="-122"/>
                <a:ea typeface="微软雅黑" panose="020B0503020204020204" charset="-122"/>
              </a:rPr>
              <a:t>排列时忌讳：</a:t>
            </a:r>
            <a:endParaRPr lang="zh-CN" altLang="en-US" sz="1000" b="1"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en-US" altLang="zh-CN" sz="10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</a:rPr>
              <a:t>三点等高等距（构图僵硬）</a:t>
            </a:r>
            <a:endParaRPr lang="zh-CN" altLang="en-US" sz="1000"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en-US" altLang="zh-CN" sz="10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</a:rPr>
              <a:t>三点排直线（视觉乏味）</a:t>
            </a:r>
            <a:endParaRPr lang="zh-CN" altLang="en-US" sz="1000"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en-US" altLang="zh-CN" sz="10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</a:rPr>
              <a:t>三点全部重量集中在一侧（失衡）</a:t>
            </a:r>
            <a:endParaRPr lang="zh-CN" altLang="en-US" sz="10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4" name="组合 13"/>
          <p:cNvGrpSpPr/>
          <p:nvPr/>
        </p:nvGrpSpPr>
        <p:grpSpPr>
          <a:xfrm>
            <a:off x="-3810" y="368300"/>
            <a:ext cx="5066665" cy="652145"/>
            <a:chOff x="0" y="255"/>
            <a:chExt cx="6566" cy="926"/>
          </a:xfrm>
        </p:grpSpPr>
        <p:sp>
          <p:nvSpPr>
            <p:cNvPr id="6" name="矩形 5"/>
            <p:cNvSpPr/>
            <p:nvPr/>
          </p:nvSpPr>
          <p:spPr>
            <a:xfrm>
              <a:off x="0" y="255"/>
              <a:ext cx="6126" cy="923"/>
            </a:xfrm>
            <a:prstGeom prst="rect">
              <a:avLst/>
            </a:pr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任意多边形 9"/>
            <p:cNvSpPr/>
            <p:nvPr/>
          </p:nvSpPr>
          <p:spPr>
            <a:xfrm flipH="1">
              <a:off x="5680" y="258"/>
              <a:ext cx="446" cy="920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446" h="920">
                  <a:moveTo>
                    <a:pt x="0" y="0"/>
                  </a:moveTo>
                  <a:lnTo>
                    <a:pt x="9" y="0"/>
                  </a:lnTo>
                  <a:cubicBezTo>
                    <a:pt x="253" y="13"/>
                    <a:pt x="446" y="214"/>
                    <a:pt x="446" y="460"/>
                  </a:cubicBezTo>
                  <a:cubicBezTo>
                    <a:pt x="446" y="707"/>
                    <a:pt x="253" y="908"/>
                    <a:pt x="9" y="920"/>
                  </a:cubicBezTo>
                  <a:lnTo>
                    <a:pt x="0" y="9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ED0C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12" name="任意多边形 11"/>
            <p:cNvSpPr/>
            <p:nvPr/>
          </p:nvSpPr>
          <p:spPr>
            <a:xfrm>
              <a:off x="6120" y="261"/>
              <a:ext cx="446" cy="920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446" h="920">
                  <a:moveTo>
                    <a:pt x="0" y="0"/>
                  </a:moveTo>
                  <a:lnTo>
                    <a:pt x="9" y="0"/>
                  </a:lnTo>
                  <a:cubicBezTo>
                    <a:pt x="253" y="13"/>
                    <a:pt x="446" y="214"/>
                    <a:pt x="446" y="460"/>
                  </a:cubicBezTo>
                  <a:cubicBezTo>
                    <a:pt x="446" y="707"/>
                    <a:pt x="253" y="908"/>
                    <a:pt x="9" y="920"/>
                  </a:cubicBezTo>
                  <a:lnTo>
                    <a:pt x="0" y="9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233045" y="456565"/>
            <a:ext cx="3971925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3·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道具陈列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——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三点构成原则法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—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案例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35" name="组合 34"/>
          <p:cNvGrpSpPr/>
          <p:nvPr/>
        </p:nvGrpSpPr>
        <p:grpSpPr>
          <a:xfrm>
            <a:off x="1995170" y="1934845"/>
            <a:ext cx="7639050" cy="3768090"/>
            <a:chOff x="3153" y="3632"/>
            <a:chExt cx="12030" cy="5934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1"/>
            <a:srcRect l="10429" t="41994" r="26702"/>
            <a:stretch>
              <a:fillRect/>
            </a:stretch>
          </p:blipFill>
          <p:spPr>
            <a:xfrm>
              <a:off x="3153" y="3632"/>
              <a:ext cx="6037" cy="2956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/>
            <a:srcRect l="20719" b="32788"/>
            <a:stretch>
              <a:fillRect/>
            </a:stretch>
          </p:blipFill>
          <p:spPr>
            <a:xfrm>
              <a:off x="9147" y="3632"/>
              <a:ext cx="6036" cy="2956"/>
            </a:xfrm>
            <a:prstGeom prst="rect">
              <a:avLst/>
            </a:prstGeom>
          </p:spPr>
        </p:pic>
        <p:sp>
          <p:nvSpPr>
            <p:cNvPr id="16" name="矩形 15"/>
            <p:cNvSpPr/>
            <p:nvPr/>
          </p:nvSpPr>
          <p:spPr>
            <a:xfrm>
              <a:off x="3153" y="6588"/>
              <a:ext cx="5988" cy="2979"/>
            </a:xfrm>
            <a:prstGeom prst="rect">
              <a:avLst/>
            </a:prstGeom>
            <a:solidFill>
              <a:srgbClr val="CED0C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>
            <a:xfrm>
              <a:off x="9141" y="6582"/>
              <a:ext cx="6037" cy="2979"/>
            </a:xfrm>
            <a:prstGeom prst="rect">
              <a:avLst/>
            </a:prstGeom>
            <a:solidFill>
              <a:srgbClr val="8C8C7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4032" y="7380"/>
              <a:ext cx="4565" cy="1234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algn="ctr">
                <a:lnSpc>
                  <a:spcPct val="150000"/>
                </a:lnSpc>
              </a:pPr>
              <a:r>
                <a:rPr lang="en-US" altLang="zh-CN" sz="1000" b="1">
                  <a:sym typeface="+mn-ea"/>
                </a:rPr>
                <a:t>Aidot</a:t>
              </a:r>
              <a:r>
                <a:rPr lang="zh-CN" altLang="en-US" sz="1000" b="1">
                  <a:sym typeface="+mn-ea"/>
                </a:rPr>
                <a:t>宣传视频</a:t>
              </a:r>
              <a:r>
                <a:rPr lang="en-US" altLang="zh-CN" sz="1000" b="1">
                  <a:sym typeface="+mn-ea"/>
                </a:rPr>
                <a:t>-</a:t>
              </a:r>
              <a:r>
                <a:rPr lang="zh-CN" altLang="en-US" sz="1000" b="1">
                  <a:sym typeface="+mn-ea"/>
                </a:rPr>
                <a:t>客厅桌面摆件</a:t>
              </a:r>
              <a:endParaRPr lang="en-US" altLang="zh-CN" sz="1000" b="1">
                <a:sym typeface="+mn-ea"/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10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从最高点（杯子）</a:t>
              </a:r>
              <a:r>
                <a:rPr lang="en-US" altLang="zh-CN" sz="10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-</a:t>
              </a:r>
              <a:r>
                <a:rPr lang="zh-CN" altLang="en-US" sz="10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中继点（水果杯）</a:t>
              </a:r>
              <a:r>
                <a:rPr lang="en-US" altLang="zh-CN" sz="10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-</a:t>
              </a:r>
              <a:r>
                <a:rPr lang="zh-CN" altLang="en-US" sz="10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休止符（小杯子）形成一个三角形构图视觉。</a:t>
              </a:r>
              <a:endPara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9739" y="7380"/>
              <a:ext cx="4565" cy="1234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algn="ctr">
                <a:lnSpc>
                  <a:spcPct val="150000"/>
                </a:lnSpc>
              </a:pPr>
              <a:r>
                <a:rPr lang="en-US" altLang="zh-CN" sz="1000" b="1">
                  <a:sym typeface="+mn-ea"/>
                </a:rPr>
                <a:t>Aidot</a:t>
              </a:r>
              <a:r>
                <a:rPr lang="zh-CN" altLang="en-US" sz="1000" b="1">
                  <a:sym typeface="+mn-ea"/>
                </a:rPr>
                <a:t>宣传视频</a:t>
              </a:r>
              <a:r>
                <a:rPr lang="en-US" altLang="zh-CN" sz="1000" b="1">
                  <a:sym typeface="+mn-ea"/>
                </a:rPr>
                <a:t>-</a:t>
              </a:r>
              <a:r>
                <a:rPr lang="zh-CN" altLang="en-US" sz="1000" b="1">
                  <a:sym typeface="+mn-ea"/>
                </a:rPr>
                <a:t>卧室飘窗摆件</a:t>
              </a:r>
              <a:endParaRPr lang="en-US" altLang="zh-CN" sz="1000" b="1">
                <a:sym typeface="+mn-ea"/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10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从最高点（盆栽）</a:t>
              </a:r>
              <a:r>
                <a:rPr lang="en-US" altLang="zh-CN" sz="10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-</a:t>
              </a:r>
              <a:r>
                <a:rPr lang="zh-CN" altLang="en-US" sz="10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中继点（书本）</a:t>
              </a:r>
              <a:r>
                <a:rPr lang="en-US" altLang="zh-CN" sz="10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-</a:t>
              </a:r>
              <a:r>
                <a:rPr lang="zh-CN" altLang="en-US" sz="10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休止符（小平躺</a:t>
              </a:r>
              <a:r>
                <a:rPr lang="zh-CN" altLang="en-US" sz="10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书本）形成一个三角形构图视觉。</a:t>
              </a:r>
              <a:endPara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  <p:grpSp>
          <p:nvGrpSpPr>
            <p:cNvPr id="30" name="组合 29"/>
            <p:cNvGrpSpPr/>
            <p:nvPr/>
          </p:nvGrpSpPr>
          <p:grpSpPr>
            <a:xfrm>
              <a:off x="5749" y="5360"/>
              <a:ext cx="1421" cy="1019"/>
              <a:chOff x="6236" y="5802"/>
              <a:chExt cx="671" cy="343"/>
            </a:xfrm>
          </p:grpSpPr>
          <p:cxnSp>
            <p:nvCxnSpPr>
              <p:cNvPr id="27" name="直接连接符 26"/>
              <p:cNvCxnSpPr/>
              <p:nvPr/>
            </p:nvCxnSpPr>
            <p:spPr>
              <a:xfrm flipH="1">
                <a:off x="6249" y="5809"/>
                <a:ext cx="578" cy="243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6236" y="6052"/>
                <a:ext cx="671" cy="89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6826" y="5802"/>
                <a:ext cx="65" cy="343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</p:grpSp>
        <p:grpSp>
          <p:nvGrpSpPr>
            <p:cNvPr id="31" name="组合 30"/>
            <p:cNvGrpSpPr/>
            <p:nvPr/>
          </p:nvGrpSpPr>
          <p:grpSpPr>
            <a:xfrm>
              <a:off x="10786" y="4710"/>
              <a:ext cx="1109" cy="784"/>
              <a:chOff x="6129" y="5802"/>
              <a:chExt cx="801" cy="335"/>
            </a:xfrm>
          </p:grpSpPr>
          <p:cxnSp>
            <p:nvCxnSpPr>
              <p:cNvPr id="32" name="直接连接符 31"/>
              <p:cNvCxnSpPr/>
              <p:nvPr/>
            </p:nvCxnSpPr>
            <p:spPr>
              <a:xfrm flipH="1">
                <a:off x="6129" y="5809"/>
                <a:ext cx="698" cy="328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 flipV="1">
                <a:off x="6135" y="6131"/>
                <a:ext cx="795" cy="6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6826" y="5802"/>
                <a:ext cx="103" cy="329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4" name="组合 13"/>
          <p:cNvGrpSpPr/>
          <p:nvPr/>
        </p:nvGrpSpPr>
        <p:grpSpPr>
          <a:xfrm>
            <a:off x="-3810" y="368300"/>
            <a:ext cx="5066665" cy="652145"/>
            <a:chOff x="0" y="255"/>
            <a:chExt cx="6566" cy="926"/>
          </a:xfrm>
        </p:grpSpPr>
        <p:sp>
          <p:nvSpPr>
            <p:cNvPr id="6" name="矩形 5"/>
            <p:cNvSpPr/>
            <p:nvPr/>
          </p:nvSpPr>
          <p:spPr>
            <a:xfrm>
              <a:off x="0" y="255"/>
              <a:ext cx="6126" cy="923"/>
            </a:xfrm>
            <a:prstGeom prst="rect">
              <a:avLst/>
            </a:pr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任意多边形 9"/>
            <p:cNvSpPr/>
            <p:nvPr/>
          </p:nvSpPr>
          <p:spPr>
            <a:xfrm flipH="1">
              <a:off x="5680" y="258"/>
              <a:ext cx="446" cy="920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446" h="920">
                  <a:moveTo>
                    <a:pt x="0" y="0"/>
                  </a:moveTo>
                  <a:lnTo>
                    <a:pt x="9" y="0"/>
                  </a:lnTo>
                  <a:cubicBezTo>
                    <a:pt x="253" y="13"/>
                    <a:pt x="446" y="214"/>
                    <a:pt x="446" y="460"/>
                  </a:cubicBezTo>
                  <a:cubicBezTo>
                    <a:pt x="446" y="707"/>
                    <a:pt x="253" y="908"/>
                    <a:pt x="9" y="920"/>
                  </a:cubicBezTo>
                  <a:lnTo>
                    <a:pt x="0" y="9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ED0C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12" name="任意多边形 11"/>
            <p:cNvSpPr/>
            <p:nvPr/>
          </p:nvSpPr>
          <p:spPr>
            <a:xfrm>
              <a:off x="6120" y="261"/>
              <a:ext cx="446" cy="920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446" h="920">
                  <a:moveTo>
                    <a:pt x="0" y="0"/>
                  </a:moveTo>
                  <a:lnTo>
                    <a:pt x="9" y="0"/>
                  </a:lnTo>
                  <a:cubicBezTo>
                    <a:pt x="253" y="13"/>
                    <a:pt x="446" y="214"/>
                    <a:pt x="446" y="460"/>
                  </a:cubicBezTo>
                  <a:cubicBezTo>
                    <a:pt x="446" y="707"/>
                    <a:pt x="253" y="908"/>
                    <a:pt x="9" y="920"/>
                  </a:cubicBezTo>
                  <a:lnTo>
                    <a:pt x="0" y="9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233045" y="456565"/>
            <a:ext cx="3971925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4·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道具陈列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——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色彩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/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质感对照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法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7014845" y="2144395"/>
            <a:ext cx="3106420" cy="368300"/>
            <a:chOff x="4060" y="3956"/>
            <a:chExt cx="4892" cy="580"/>
          </a:xfrm>
        </p:grpSpPr>
        <p:sp>
          <p:nvSpPr>
            <p:cNvPr id="9" name="文本框 8"/>
            <p:cNvSpPr txBox="1"/>
            <p:nvPr/>
          </p:nvSpPr>
          <p:spPr>
            <a:xfrm>
              <a:off x="4060" y="3956"/>
              <a:ext cx="1575" cy="58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>
                <a:lnSpc>
                  <a:spcPct val="150000"/>
                </a:lnSpc>
              </a:pPr>
              <a:r>
                <a:rPr lang="zh-CN" altLang="en-US" sz="1200" b="1">
                  <a:sym typeface="+mn-ea"/>
                </a:rPr>
                <a:t>对比</a:t>
              </a:r>
              <a:r>
                <a:rPr lang="zh-CN" altLang="en-US" sz="1200" b="1">
                  <a:sym typeface="+mn-ea"/>
                </a:rPr>
                <a:t>互补</a:t>
              </a:r>
              <a:endParaRPr lang="zh-CN" altLang="en-US" sz="1200" b="1">
                <a:sym typeface="+mn-ea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7365" y="3956"/>
              <a:ext cx="1587" cy="58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>
                <a:lnSpc>
                  <a:spcPct val="150000"/>
                </a:lnSpc>
              </a:pPr>
              <a:r>
                <a:rPr lang="zh-CN" altLang="en-US" sz="1200" b="1">
                  <a:sym typeface="+mn-ea"/>
                </a:rPr>
                <a:t>衬托主体</a:t>
              </a:r>
              <a:endParaRPr lang="zh-CN" altLang="en-US" sz="1200" b="1">
                <a:sym typeface="+mn-ea"/>
              </a:endParaRPr>
            </a:p>
          </p:txBody>
        </p:sp>
        <p:cxnSp>
          <p:nvCxnSpPr>
            <p:cNvPr id="18" name="直接箭头连接符 17"/>
            <p:cNvCxnSpPr/>
            <p:nvPr/>
          </p:nvCxnSpPr>
          <p:spPr>
            <a:xfrm>
              <a:off x="5814" y="4299"/>
              <a:ext cx="1372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sp>
        <p:nvSpPr>
          <p:cNvPr id="20" name="文本框 19"/>
          <p:cNvSpPr txBox="1"/>
          <p:nvPr/>
        </p:nvSpPr>
        <p:spPr>
          <a:xfrm>
            <a:off x="6746875" y="2589530"/>
            <a:ext cx="3803015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1000" b="1">
                <a:sym typeface="+mn-ea"/>
              </a:rPr>
              <a:t>定义：</a:t>
            </a:r>
            <a:r>
              <a:rPr lang="zh-CN" altLang="en-US" sz="1000">
                <a:sym typeface="+mn-ea"/>
              </a:rPr>
              <a:t>在布景陈列中，通过选择互补或反差明显的材质、色调、形状或光泽度，制造出画面张力、视觉吸引力与信息分层的策略。</a:t>
            </a:r>
            <a:endParaRPr lang="zh-CN" altLang="en-US" sz="1000">
              <a:sym typeface="+mn-ea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6810375" y="3219450"/>
            <a:ext cx="495300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对照维度</a:t>
            </a:r>
            <a:r>
              <a:rPr lang="en-US" altLang="zh-CN" sz="1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	</a:t>
            </a:r>
            <a:r>
              <a:rPr lang="zh-CN" altLang="en-US" sz="1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对立策略举例</a:t>
            </a:r>
            <a:endParaRPr lang="zh-CN" altLang="en-US" sz="10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endParaRPr lang="zh-CN" altLang="en-US" sz="10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材质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	</a:t>
            </a: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粗糙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en-US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×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光滑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/ </a:t>
            </a: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木头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en-US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×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金属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/ </a:t>
            </a: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陶瓷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en-US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×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玻璃</a:t>
            </a:r>
            <a:endParaRPr lang="zh-CN" altLang="en-US" sz="1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色彩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	</a:t>
            </a: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冷暖对冲（蓝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en-US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×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橙）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/ </a:t>
            </a: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明暗对冲（浅灰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en-US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×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墨绿）</a:t>
            </a:r>
            <a:endParaRPr lang="zh-CN" altLang="en-US" sz="1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光泽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	</a:t>
            </a: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亚光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en-US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×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镜面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/ </a:t>
            </a: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磨砂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en-US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×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亮漆</a:t>
            </a:r>
            <a:endParaRPr lang="zh-CN" altLang="en-US" sz="1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形状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	</a:t>
            </a: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圆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en-US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×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方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/ </a:t>
            </a: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有机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en-US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×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几何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/ </a:t>
            </a: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流线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en-US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×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棱角</a:t>
            </a:r>
            <a:endParaRPr lang="zh-CN" altLang="en-US" sz="1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6746875" y="4374515"/>
            <a:ext cx="4634865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1000" b="1">
                <a:latin typeface="微软雅黑" panose="020B0503020204020204" charset="-122"/>
                <a:ea typeface="微软雅黑" panose="020B0503020204020204" charset="-122"/>
              </a:rPr>
              <a:t>排列时忌讳：</a:t>
            </a:r>
            <a:endParaRPr lang="zh-CN" altLang="en-US" sz="1000" b="1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</a:rPr>
              <a:t>应该主打一种对照逻辑，其余配合</a:t>
            </a:r>
            <a:endParaRPr lang="zh-CN" altLang="en-US" sz="10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</a:rPr>
              <a:t>如选择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</a:rPr>
              <a:t>光滑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en-US" sz="1000">
                <a:latin typeface="微软雅黑" panose="020B0503020204020204" charset="-122"/>
                <a:ea typeface="微软雅黑" panose="020B0503020204020204" charset="-122"/>
              </a:rPr>
              <a:t>×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</a:rPr>
              <a:t>粗糙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</a:rPr>
              <a:t>”</a:t>
            </a: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</a:rPr>
              <a:t>，那就不要再堆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</a:rPr>
              <a:t>强冷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en-US" sz="1000">
                <a:latin typeface="微软雅黑" panose="020B0503020204020204" charset="-122"/>
                <a:ea typeface="微软雅黑" panose="020B0503020204020204" charset="-122"/>
              </a:rPr>
              <a:t>×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</a:rPr>
              <a:t>强暖</a:t>
            </a:r>
            <a:r>
              <a:rPr lang="en-US" altLang="zh-CN" sz="1000">
                <a:latin typeface="微软雅黑" panose="020B0503020204020204" charset="-122"/>
                <a:ea typeface="微软雅黑" panose="020B0503020204020204" charset="-122"/>
              </a:rPr>
              <a:t>”</a:t>
            </a:r>
            <a:endParaRPr lang="en-US" altLang="zh-CN" sz="10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</a:rPr>
              <a:t>一个画面中，只要有一组对照逻辑清晰成立，就足够打动人</a:t>
            </a:r>
            <a:endParaRPr lang="zh-CN" altLang="en-US" sz="10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9600" y="2338070"/>
            <a:ext cx="5775960" cy="3216275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4" name="组合 13"/>
          <p:cNvGrpSpPr/>
          <p:nvPr/>
        </p:nvGrpSpPr>
        <p:grpSpPr>
          <a:xfrm>
            <a:off x="-3810" y="368300"/>
            <a:ext cx="5066665" cy="652145"/>
            <a:chOff x="0" y="255"/>
            <a:chExt cx="6566" cy="926"/>
          </a:xfrm>
        </p:grpSpPr>
        <p:sp>
          <p:nvSpPr>
            <p:cNvPr id="6" name="矩形 5"/>
            <p:cNvSpPr/>
            <p:nvPr/>
          </p:nvSpPr>
          <p:spPr>
            <a:xfrm>
              <a:off x="0" y="255"/>
              <a:ext cx="6126" cy="923"/>
            </a:xfrm>
            <a:prstGeom prst="rect">
              <a:avLst/>
            </a:pr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任意多边形 9"/>
            <p:cNvSpPr/>
            <p:nvPr/>
          </p:nvSpPr>
          <p:spPr>
            <a:xfrm flipH="1">
              <a:off x="5680" y="258"/>
              <a:ext cx="446" cy="920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446" h="920">
                  <a:moveTo>
                    <a:pt x="0" y="0"/>
                  </a:moveTo>
                  <a:lnTo>
                    <a:pt x="9" y="0"/>
                  </a:lnTo>
                  <a:cubicBezTo>
                    <a:pt x="253" y="13"/>
                    <a:pt x="446" y="214"/>
                    <a:pt x="446" y="460"/>
                  </a:cubicBezTo>
                  <a:cubicBezTo>
                    <a:pt x="446" y="707"/>
                    <a:pt x="253" y="908"/>
                    <a:pt x="9" y="920"/>
                  </a:cubicBezTo>
                  <a:lnTo>
                    <a:pt x="0" y="9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ED0C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12" name="任意多边形 11"/>
            <p:cNvSpPr/>
            <p:nvPr/>
          </p:nvSpPr>
          <p:spPr>
            <a:xfrm>
              <a:off x="6120" y="261"/>
              <a:ext cx="446" cy="920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446" h="920">
                  <a:moveTo>
                    <a:pt x="0" y="0"/>
                  </a:moveTo>
                  <a:lnTo>
                    <a:pt x="9" y="0"/>
                  </a:lnTo>
                  <a:cubicBezTo>
                    <a:pt x="253" y="13"/>
                    <a:pt x="446" y="214"/>
                    <a:pt x="446" y="460"/>
                  </a:cubicBezTo>
                  <a:cubicBezTo>
                    <a:pt x="446" y="707"/>
                    <a:pt x="253" y="908"/>
                    <a:pt x="9" y="920"/>
                  </a:cubicBezTo>
                  <a:lnTo>
                    <a:pt x="0" y="9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233045" y="456565"/>
            <a:ext cx="3971925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4·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道具陈列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——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色彩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/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质感对照法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—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案例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5655" y="2519680"/>
            <a:ext cx="3611880" cy="243268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rcRect r="29717"/>
          <a:stretch>
            <a:fillRect/>
          </a:stretch>
        </p:blipFill>
        <p:spPr>
          <a:xfrm>
            <a:off x="7595870" y="2519680"/>
            <a:ext cx="3611880" cy="243268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407535" y="2519680"/>
            <a:ext cx="3599815" cy="2437765"/>
          </a:xfrm>
          <a:prstGeom prst="rect">
            <a:avLst/>
          </a:prstGeom>
          <a:solidFill>
            <a:srgbClr val="CED0C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" name="文本框 21"/>
          <p:cNvSpPr txBox="1"/>
          <p:nvPr/>
        </p:nvSpPr>
        <p:spPr>
          <a:xfrm>
            <a:off x="4697095" y="3167380"/>
            <a:ext cx="2898775" cy="10750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>
              <a:lnSpc>
                <a:spcPct val="150000"/>
              </a:lnSpc>
            </a:pPr>
            <a:r>
              <a:rPr lang="zh-CN" altLang="en-US" sz="1000" b="1">
                <a:sym typeface="+mn-ea"/>
              </a:rPr>
              <a:t>大多数市场上</a:t>
            </a:r>
            <a:r>
              <a:rPr lang="zh-CN" altLang="en-US" sz="1000" b="1">
                <a:sym typeface="+mn-ea"/>
              </a:rPr>
              <a:t>的眼镜</a:t>
            </a:r>
            <a:r>
              <a:rPr lang="zh-CN" altLang="en-US" sz="1000" b="1">
                <a:sym typeface="+mn-ea"/>
              </a:rPr>
              <a:t>广告</a:t>
            </a:r>
            <a:endParaRPr lang="en-US" altLang="zh-CN" sz="1000" b="1"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丝绸是一种质感对照度极高、但干净不过分张扬的材质，它在视觉</a:t>
            </a: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从丝滑、柔软的材质</a:t>
            </a:r>
            <a:r>
              <a:rPr lang="zh-CN" altLang="en-US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属性衬托出眼镜的材质坚硬。</a:t>
            </a:r>
            <a:endParaRPr lang="zh-CN" altLang="en-US" sz="1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ctr">
              <a:lnSpc>
                <a:spcPct val="150000"/>
              </a:lnSpc>
            </a:pPr>
            <a:endParaRPr lang="zh-CN" altLang="en-US" sz="1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4" name="组合 13"/>
          <p:cNvGrpSpPr/>
          <p:nvPr/>
        </p:nvGrpSpPr>
        <p:grpSpPr>
          <a:xfrm>
            <a:off x="-3810" y="368300"/>
            <a:ext cx="5066665" cy="652145"/>
            <a:chOff x="0" y="255"/>
            <a:chExt cx="6566" cy="926"/>
          </a:xfrm>
        </p:grpSpPr>
        <p:sp>
          <p:nvSpPr>
            <p:cNvPr id="6" name="矩形 5"/>
            <p:cNvSpPr/>
            <p:nvPr/>
          </p:nvSpPr>
          <p:spPr>
            <a:xfrm>
              <a:off x="0" y="255"/>
              <a:ext cx="6126" cy="923"/>
            </a:xfrm>
            <a:prstGeom prst="rect">
              <a:avLst/>
            </a:pr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任意多边形 9"/>
            <p:cNvSpPr/>
            <p:nvPr/>
          </p:nvSpPr>
          <p:spPr>
            <a:xfrm flipH="1">
              <a:off x="5680" y="258"/>
              <a:ext cx="446" cy="920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446" h="920">
                  <a:moveTo>
                    <a:pt x="0" y="0"/>
                  </a:moveTo>
                  <a:lnTo>
                    <a:pt x="9" y="0"/>
                  </a:lnTo>
                  <a:cubicBezTo>
                    <a:pt x="253" y="13"/>
                    <a:pt x="446" y="214"/>
                    <a:pt x="446" y="460"/>
                  </a:cubicBezTo>
                  <a:cubicBezTo>
                    <a:pt x="446" y="707"/>
                    <a:pt x="253" y="908"/>
                    <a:pt x="9" y="920"/>
                  </a:cubicBezTo>
                  <a:lnTo>
                    <a:pt x="0" y="9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ED0C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12" name="任意多边形 11"/>
            <p:cNvSpPr/>
            <p:nvPr/>
          </p:nvSpPr>
          <p:spPr>
            <a:xfrm>
              <a:off x="6120" y="261"/>
              <a:ext cx="446" cy="920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446" h="920">
                  <a:moveTo>
                    <a:pt x="0" y="0"/>
                  </a:moveTo>
                  <a:lnTo>
                    <a:pt x="9" y="0"/>
                  </a:lnTo>
                  <a:cubicBezTo>
                    <a:pt x="253" y="13"/>
                    <a:pt x="446" y="214"/>
                    <a:pt x="446" y="460"/>
                  </a:cubicBezTo>
                  <a:cubicBezTo>
                    <a:pt x="446" y="707"/>
                    <a:pt x="253" y="908"/>
                    <a:pt x="9" y="920"/>
                  </a:cubicBezTo>
                  <a:lnTo>
                    <a:pt x="0" y="9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233045" y="456565"/>
            <a:ext cx="3971925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陈列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——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总结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3770630" y="2731770"/>
            <a:ext cx="4342130" cy="1787525"/>
            <a:chOff x="3446" y="4093"/>
            <a:chExt cx="6838" cy="2815"/>
          </a:xfrm>
        </p:grpSpPr>
        <p:grpSp>
          <p:nvGrpSpPr>
            <p:cNvPr id="23" name="组合 22"/>
            <p:cNvGrpSpPr/>
            <p:nvPr/>
          </p:nvGrpSpPr>
          <p:grpSpPr>
            <a:xfrm>
              <a:off x="3446" y="4093"/>
              <a:ext cx="6838" cy="2720"/>
              <a:chOff x="2476" y="3647"/>
              <a:chExt cx="6838" cy="2720"/>
            </a:xfrm>
          </p:grpSpPr>
          <p:sp>
            <p:nvSpPr>
              <p:cNvPr id="4" name="文本框 3"/>
              <p:cNvSpPr txBox="1"/>
              <p:nvPr/>
            </p:nvSpPr>
            <p:spPr>
              <a:xfrm>
                <a:off x="2476" y="4886"/>
                <a:ext cx="879" cy="4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1400" b="1"/>
                  <a:t>道具</a:t>
                </a:r>
                <a:endParaRPr lang="zh-CN" altLang="en-US" sz="1400" b="1"/>
              </a:p>
            </p:txBody>
          </p:sp>
          <p:cxnSp>
            <p:nvCxnSpPr>
              <p:cNvPr id="5" name="直接箭头连接符 4"/>
              <p:cNvCxnSpPr/>
              <p:nvPr/>
            </p:nvCxnSpPr>
            <p:spPr>
              <a:xfrm>
                <a:off x="3614" y="5159"/>
                <a:ext cx="4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sp>
            <p:nvSpPr>
              <p:cNvPr id="7" name="文本框 6"/>
              <p:cNvSpPr txBox="1"/>
              <p:nvPr/>
            </p:nvSpPr>
            <p:spPr>
              <a:xfrm>
                <a:off x="4249" y="3856"/>
                <a:ext cx="1656" cy="4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1400" b="1"/>
                  <a:t>情绪</a:t>
                </a:r>
                <a:r>
                  <a:rPr lang="zh-CN" altLang="en-US" sz="1400" b="1"/>
                  <a:t>衬托</a:t>
                </a:r>
                <a:endParaRPr lang="zh-CN" altLang="en-US" sz="1400" b="1"/>
              </a:p>
            </p:txBody>
          </p:sp>
          <p:sp>
            <p:nvSpPr>
              <p:cNvPr id="8" name="文本框 7"/>
              <p:cNvSpPr txBox="1"/>
              <p:nvPr/>
            </p:nvSpPr>
            <p:spPr>
              <a:xfrm>
                <a:off x="4295" y="4870"/>
                <a:ext cx="1656" cy="4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1400" b="1"/>
                  <a:t>构图</a:t>
                </a:r>
                <a:r>
                  <a:rPr lang="zh-CN" altLang="en-US" sz="1400" b="1"/>
                  <a:t>陈列</a:t>
                </a:r>
                <a:endParaRPr lang="zh-CN" altLang="en-US" sz="1400" b="1"/>
              </a:p>
            </p:txBody>
          </p:sp>
          <p:sp>
            <p:nvSpPr>
              <p:cNvPr id="9" name="文本框 8"/>
              <p:cNvSpPr txBox="1"/>
              <p:nvPr/>
            </p:nvSpPr>
            <p:spPr>
              <a:xfrm>
                <a:off x="4295" y="5884"/>
                <a:ext cx="1656" cy="4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1400" b="1"/>
                  <a:t>动作</a:t>
                </a:r>
                <a:r>
                  <a:rPr lang="zh-CN" altLang="en-US" sz="1400" b="1"/>
                  <a:t>引线</a:t>
                </a:r>
                <a:endParaRPr lang="zh-CN" altLang="en-US" sz="1400" b="1"/>
              </a:p>
            </p:txBody>
          </p:sp>
          <p:cxnSp>
            <p:nvCxnSpPr>
              <p:cNvPr id="11" name="直接箭头连接符 10"/>
              <p:cNvCxnSpPr/>
              <p:nvPr/>
            </p:nvCxnSpPr>
            <p:spPr>
              <a:xfrm>
                <a:off x="6028" y="5111"/>
                <a:ext cx="42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sp>
            <p:nvSpPr>
              <p:cNvPr id="13" name="文本框 12"/>
              <p:cNvSpPr txBox="1"/>
              <p:nvPr/>
            </p:nvSpPr>
            <p:spPr>
              <a:xfrm>
                <a:off x="6891" y="3647"/>
                <a:ext cx="2423" cy="4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1400"/>
                  <a:t>垂直构成节奏</a:t>
                </a:r>
                <a:r>
                  <a:rPr lang="zh-CN" altLang="en-US" sz="1400"/>
                  <a:t>法</a:t>
                </a:r>
                <a:endParaRPr lang="zh-CN" altLang="en-US" sz="1400"/>
              </a:p>
            </p:txBody>
          </p:sp>
        </p:grpSp>
        <p:sp>
          <p:nvSpPr>
            <p:cNvPr id="2" name="文本框 1"/>
            <p:cNvSpPr txBox="1"/>
            <p:nvPr/>
          </p:nvSpPr>
          <p:spPr>
            <a:xfrm>
              <a:off x="7861" y="4849"/>
              <a:ext cx="2423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1400"/>
                <a:t>景深层次分布</a:t>
              </a:r>
              <a:r>
                <a:rPr lang="zh-CN" altLang="en-US" sz="1400"/>
                <a:t>法</a:t>
              </a:r>
              <a:endParaRPr lang="zh-CN" altLang="en-US" sz="1400"/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7861" y="5605"/>
              <a:ext cx="2423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1400"/>
                <a:t>三角构图原则</a:t>
              </a:r>
              <a:r>
                <a:rPr lang="zh-CN" altLang="en-US" sz="1400"/>
                <a:t>法</a:t>
              </a:r>
              <a:endParaRPr lang="zh-CN" altLang="en-US" sz="1400"/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7861" y="6425"/>
              <a:ext cx="2423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1400"/>
                <a:t>色彩</a:t>
              </a:r>
              <a:r>
                <a:rPr lang="en-US" altLang="zh-CN" sz="1400"/>
                <a:t>/</a:t>
              </a:r>
              <a:r>
                <a:rPr lang="zh-CN" altLang="en-US" sz="1400"/>
                <a:t>质感</a:t>
              </a:r>
              <a:r>
                <a:rPr lang="zh-CN" altLang="en-US" sz="1400"/>
                <a:t>对照法</a:t>
              </a:r>
              <a:endParaRPr lang="zh-CN" altLang="en-US" sz="1400"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8" name="组合 17"/>
          <p:cNvGrpSpPr/>
          <p:nvPr/>
        </p:nvGrpSpPr>
        <p:grpSpPr>
          <a:xfrm>
            <a:off x="3934460" y="2628265"/>
            <a:ext cx="4323080" cy="520700"/>
            <a:chOff x="11876" y="492"/>
            <a:chExt cx="7373" cy="820"/>
          </a:xfrm>
        </p:grpSpPr>
        <p:sp>
          <p:nvSpPr>
            <p:cNvPr id="10" name="圆角矩形 9"/>
            <p:cNvSpPr/>
            <p:nvPr/>
          </p:nvSpPr>
          <p:spPr>
            <a:xfrm>
              <a:off x="11876" y="492"/>
              <a:ext cx="7373" cy="820"/>
            </a:xfrm>
            <a:prstGeom prst="roundRect">
              <a:avLst/>
            </a:pr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12424" y="506"/>
              <a:ext cx="6138" cy="65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algn="l">
                <a:lnSpc>
                  <a:spcPct val="150000"/>
                </a:lnSpc>
              </a:pPr>
              <a:r>
                <a:rPr lang="zh-CN" altLang="en-US" sz="1400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当</a:t>
              </a:r>
              <a:r>
                <a:rPr lang="zh-CN" altLang="en-US" sz="1400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明白这些问题时，置景便成为了</a:t>
              </a:r>
              <a:r>
                <a:rPr lang="en-US" altLang="zh-CN" sz="1400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‘</a:t>
              </a:r>
              <a:r>
                <a:rPr lang="zh-CN" altLang="en-US" sz="1400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美术</a:t>
              </a:r>
              <a:r>
                <a:rPr lang="en-US" altLang="zh-CN" sz="1400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’</a:t>
              </a:r>
              <a:endPara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 l="15282" r="12496"/>
          <a:stretch>
            <a:fillRect/>
          </a:stretch>
        </p:blipFill>
        <p:spPr>
          <a:xfrm>
            <a:off x="902335" y="1731645"/>
            <a:ext cx="4509770" cy="275971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926455" y="2957830"/>
            <a:ext cx="531558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400">
                <a:sym typeface="+mn-ea"/>
              </a:rPr>
              <a:t>置景不是把空间填满，而是为</a:t>
            </a:r>
            <a:r>
              <a:rPr lang="en-US" altLang="zh-CN" sz="1400">
                <a:sym typeface="+mn-ea"/>
              </a:rPr>
              <a:t>“</a:t>
            </a:r>
            <a:r>
              <a:rPr lang="zh-CN" altLang="en-US" sz="1400">
                <a:solidFill>
                  <a:srgbClr val="FF0000"/>
                </a:solidFill>
                <a:sym typeface="+mn-ea"/>
              </a:rPr>
              <a:t>故事、人物、情绪</a:t>
            </a:r>
            <a:r>
              <a:rPr lang="en-US" altLang="zh-CN" sz="1400">
                <a:sym typeface="+mn-ea"/>
              </a:rPr>
              <a:t>”</a:t>
            </a:r>
            <a:r>
              <a:rPr lang="zh-CN" altLang="en-US" sz="1400">
                <a:sym typeface="+mn-ea"/>
              </a:rPr>
              <a:t>定制</a:t>
            </a:r>
            <a:r>
              <a:rPr lang="zh-CN" altLang="en-US" sz="1400">
                <a:solidFill>
                  <a:srgbClr val="FF0000"/>
                </a:solidFill>
                <a:sym typeface="+mn-ea"/>
              </a:rPr>
              <a:t>视觉场所</a:t>
            </a:r>
            <a:r>
              <a:rPr lang="zh-CN" altLang="en-US" sz="1400">
                <a:sym typeface="+mn-ea"/>
              </a:rPr>
              <a:t>。</a:t>
            </a:r>
            <a:endParaRPr lang="zh-CN" altLang="en-US" sz="1400"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132965" y="4638675"/>
            <a:ext cx="1816735" cy="33718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/>
            <a:r>
              <a:rPr lang="zh-CN" altLang="en-US" sz="1600" b="1" i="0">
                <a:solidFill>
                  <a:srgbClr val="18191C"/>
                </a:solidFill>
                <a:latin typeface="微软雅黑" panose="020B0503020204020204" charset="-122"/>
                <a:ea typeface="微软雅黑" panose="020B0503020204020204" charset="-122"/>
              </a:rPr>
              <a:t>美术指导</a:t>
            </a:r>
            <a:r>
              <a:rPr lang="en-US" altLang="zh-CN" sz="1600" b="1" i="0">
                <a:solidFill>
                  <a:srgbClr val="18191C"/>
                </a:solidFill>
                <a:latin typeface="微软雅黑" panose="020B0503020204020204" charset="-122"/>
                <a:ea typeface="微软雅黑" panose="020B0503020204020204" charset="-122"/>
              </a:rPr>
              <a:t>-</a:t>
            </a:r>
            <a:r>
              <a:rPr lang="zh-CN" altLang="en-US" sz="1600" b="1" i="0">
                <a:solidFill>
                  <a:srgbClr val="18191C"/>
                </a:solidFill>
                <a:latin typeface="微软雅黑" panose="020B0503020204020204" charset="-122"/>
                <a:ea typeface="微软雅黑" panose="020B0503020204020204" charset="-122"/>
              </a:rPr>
              <a:t>叶锦添</a:t>
            </a:r>
            <a:endParaRPr lang="zh-CN" altLang="en-US" sz="1600" b="1" i="0">
              <a:solidFill>
                <a:srgbClr val="18191C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4" name="组合 13"/>
          <p:cNvGrpSpPr/>
          <p:nvPr/>
        </p:nvGrpSpPr>
        <p:grpSpPr>
          <a:xfrm>
            <a:off x="-3810" y="274955"/>
            <a:ext cx="5066665" cy="652145"/>
            <a:chOff x="0" y="255"/>
            <a:chExt cx="6566" cy="926"/>
          </a:xfrm>
        </p:grpSpPr>
        <p:sp>
          <p:nvSpPr>
            <p:cNvPr id="6" name="矩形 5"/>
            <p:cNvSpPr/>
            <p:nvPr/>
          </p:nvSpPr>
          <p:spPr>
            <a:xfrm>
              <a:off x="0" y="255"/>
              <a:ext cx="6126" cy="923"/>
            </a:xfrm>
            <a:prstGeom prst="rect">
              <a:avLst/>
            </a:pr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4" name="任意多边形 3"/>
            <p:cNvSpPr/>
            <p:nvPr/>
          </p:nvSpPr>
          <p:spPr>
            <a:xfrm flipH="1">
              <a:off x="5680" y="258"/>
              <a:ext cx="446" cy="920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446" h="920">
                  <a:moveTo>
                    <a:pt x="0" y="0"/>
                  </a:moveTo>
                  <a:lnTo>
                    <a:pt x="9" y="0"/>
                  </a:lnTo>
                  <a:cubicBezTo>
                    <a:pt x="253" y="13"/>
                    <a:pt x="446" y="214"/>
                    <a:pt x="446" y="460"/>
                  </a:cubicBezTo>
                  <a:cubicBezTo>
                    <a:pt x="446" y="707"/>
                    <a:pt x="253" y="908"/>
                    <a:pt x="9" y="920"/>
                  </a:cubicBezTo>
                  <a:lnTo>
                    <a:pt x="0" y="9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ED0C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5" name="任意多边形 4"/>
            <p:cNvSpPr/>
            <p:nvPr/>
          </p:nvSpPr>
          <p:spPr>
            <a:xfrm>
              <a:off x="6120" y="261"/>
              <a:ext cx="446" cy="920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446" h="920">
                  <a:moveTo>
                    <a:pt x="0" y="0"/>
                  </a:moveTo>
                  <a:lnTo>
                    <a:pt x="9" y="0"/>
                  </a:lnTo>
                  <a:cubicBezTo>
                    <a:pt x="253" y="13"/>
                    <a:pt x="446" y="214"/>
                    <a:pt x="446" y="460"/>
                  </a:cubicBezTo>
                  <a:cubicBezTo>
                    <a:pt x="446" y="707"/>
                    <a:pt x="253" y="908"/>
                    <a:pt x="9" y="920"/>
                  </a:cubicBezTo>
                  <a:lnTo>
                    <a:pt x="0" y="9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845820" y="1618615"/>
            <a:ext cx="10505440" cy="4431030"/>
            <a:chOff x="1183" y="1575"/>
            <a:chExt cx="16544" cy="6978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/>
            <a:srcRect r="9649"/>
            <a:stretch>
              <a:fillRect/>
            </a:stretch>
          </p:blipFill>
          <p:spPr>
            <a:xfrm>
              <a:off x="1183" y="2248"/>
              <a:ext cx="4437" cy="2532"/>
            </a:xfrm>
            <a:prstGeom prst="rect">
              <a:avLst/>
            </a:prstGeom>
          </p:spPr>
        </p:pic>
        <p:grpSp>
          <p:nvGrpSpPr>
            <p:cNvPr id="17" name="组合 16"/>
            <p:cNvGrpSpPr/>
            <p:nvPr/>
          </p:nvGrpSpPr>
          <p:grpSpPr>
            <a:xfrm>
              <a:off x="1198" y="1575"/>
              <a:ext cx="16529" cy="6978"/>
              <a:chOff x="1198" y="1575"/>
              <a:chExt cx="16529" cy="6978"/>
            </a:xfrm>
          </p:grpSpPr>
          <p:pic>
            <p:nvPicPr>
              <p:cNvPr id="3" name="图片 2"/>
              <p:cNvPicPr>
                <a:picLocks noChangeAspect="1"/>
              </p:cNvPicPr>
              <p:nvPr/>
            </p:nvPicPr>
            <p:blipFill>
              <a:blip r:embed="rId2">
                <a:lum bright="-12000"/>
              </a:blip>
              <a:stretch>
                <a:fillRect/>
              </a:stretch>
            </p:blipFill>
            <p:spPr>
              <a:xfrm>
                <a:off x="6216" y="1575"/>
                <a:ext cx="6489" cy="3247"/>
              </a:xfrm>
              <a:prstGeom prst="rect">
                <a:avLst/>
              </a:prstGeom>
            </p:spPr>
          </p:pic>
          <p:pic>
            <p:nvPicPr>
              <p:cNvPr id="7" name="图片 6"/>
              <p:cNvPicPr>
                <a:picLocks noChangeAspect="1"/>
              </p:cNvPicPr>
              <p:nvPr/>
            </p:nvPicPr>
            <p:blipFill>
              <a:blip r:embed="rId3">
                <a:lum bright="-12000"/>
              </a:blip>
              <a:stretch>
                <a:fillRect/>
              </a:stretch>
            </p:blipFill>
            <p:spPr>
              <a:xfrm>
                <a:off x="13065" y="2290"/>
                <a:ext cx="4656" cy="2532"/>
              </a:xfrm>
              <a:prstGeom prst="rect">
                <a:avLst/>
              </a:prstGeom>
            </p:spPr>
          </p:pic>
          <p:pic>
            <p:nvPicPr>
              <p:cNvPr id="9" name="图片 8"/>
              <p:cNvPicPr>
                <a:picLocks noChangeAspect="1"/>
              </p:cNvPicPr>
              <p:nvPr/>
            </p:nvPicPr>
            <p:blipFill>
              <a:blip r:embed="rId4">
                <a:lum bright="-12000"/>
              </a:blip>
              <a:srcRect l="4804" r="10483"/>
              <a:stretch>
                <a:fillRect/>
              </a:stretch>
            </p:blipFill>
            <p:spPr>
              <a:xfrm>
                <a:off x="13065" y="5307"/>
                <a:ext cx="4663" cy="2334"/>
              </a:xfrm>
              <a:prstGeom prst="rect">
                <a:avLst/>
              </a:prstGeom>
            </p:spPr>
          </p:pic>
          <p:pic>
            <p:nvPicPr>
              <p:cNvPr id="11" name="图片 10"/>
              <p:cNvPicPr>
                <a:picLocks noChangeAspect="1"/>
              </p:cNvPicPr>
              <p:nvPr/>
            </p:nvPicPr>
            <p:blipFill>
              <a:blip r:embed="rId5">
                <a:lum bright="-12000"/>
              </a:blip>
              <a:stretch>
                <a:fillRect/>
              </a:stretch>
            </p:blipFill>
            <p:spPr>
              <a:xfrm>
                <a:off x="1198" y="5350"/>
                <a:ext cx="4422" cy="2531"/>
              </a:xfrm>
              <a:prstGeom prst="rect">
                <a:avLst/>
              </a:prstGeom>
            </p:spPr>
          </p:pic>
          <p:pic>
            <p:nvPicPr>
              <p:cNvPr id="13" name="图片 12"/>
              <p:cNvPicPr>
                <a:picLocks noChangeAspect="1"/>
              </p:cNvPicPr>
              <p:nvPr/>
            </p:nvPicPr>
            <p:blipFill>
              <a:blip r:embed="rId6">
                <a:lum bright="-12000"/>
              </a:blip>
              <a:srcRect l="4762" r="23372"/>
              <a:stretch>
                <a:fillRect/>
              </a:stretch>
            </p:blipFill>
            <p:spPr>
              <a:xfrm>
                <a:off x="1198" y="5307"/>
                <a:ext cx="4437" cy="2574"/>
              </a:xfrm>
              <a:prstGeom prst="rect">
                <a:avLst/>
              </a:prstGeom>
            </p:spPr>
          </p:pic>
          <p:pic>
            <p:nvPicPr>
              <p:cNvPr id="16" name="图片 15"/>
              <p:cNvPicPr>
                <a:picLocks noChangeAspect="1"/>
              </p:cNvPicPr>
              <p:nvPr/>
            </p:nvPicPr>
            <p:blipFill>
              <a:blip r:embed="rId7">
                <a:lum bright="-12000"/>
              </a:blip>
              <a:srcRect b="9022"/>
              <a:stretch>
                <a:fillRect/>
              </a:stretch>
            </p:blipFill>
            <p:spPr>
              <a:xfrm>
                <a:off x="6216" y="5307"/>
                <a:ext cx="6489" cy="3247"/>
              </a:xfrm>
              <a:prstGeom prst="rect">
                <a:avLst/>
              </a:prstGeom>
            </p:spPr>
          </p:pic>
        </p:grpSp>
        <p:sp>
          <p:nvSpPr>
            <p:cNvPr id="19" name="文本框 18"/>
            <p:cNvSpPr txBox="1"/>
            <p:nvPr/>
          </p:nvSpPr>
          <p:spPr>
            <a:xfrm>
              <a:off x="2494" y="2830"/>
              <a:ext cx="2123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dist"/>
              <a:r>
                <a:rPr lang="zh-CN" altLang="en-US" sz="3600" b="1">
                  <a:solidFill>
                    <a:schemeClr val="bg1"/>
                  </a:solidFill>
                </a:rPr>
                <a:t>空间</a:t>
              </a:r>
              <a:endParaRPr lang="zh-CN" altLang="en-US" sz="3600" b="1">
                <a:solidFill>
                  <a:schemeClr val="bg1"/>
                </a:solidFill>
              </a:endParaRPr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8399" y="2830"/>
              <a:ext cx="2123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dist"/>
              <a:r>
                <a:rPr lang="zh-CN" altLang="en-US" sz="3600" b="1">
                  <a:solidFill>
                    <a:schemeClr val="bg1"/>
                  </a:solidFill>
                </a:rPr>
                <a:t>色彩</a:t>
              </a:r>
              <a:endParaRPr lang="zh-CN" altLang="en-US" sz="3600" b="1">
                <a:solidFill>
                  <a:schemeClr val="bg1"/>
                </a:solidFill>
              </a:endParaRPr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14446" y="2830"/>
              <a:ext cx="2123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dist"/>
              <a:r>
                <a:rPr lang="zh-CN" altLang="en-US" sz="3600" b="1">
                  <a:solidFill>
                    <a:schemeClr val="bg1"/>
                  </a:solidFill>
                </a:rPr>
                <a:t>道具</a:t>
              </a:r>
              <a:endParaRPr lang="zh-CN" altLang="en-US" sz="3600" b="1">
                <a:solidFill>
                  <a:schemeClr val="bg1"/>
                </a:solidFill>
              </a:endParaRPr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14446" y="5914"/>
              <a:ext cx="2123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dist"/>
              <a:r>
                <a:rPr lang="zh-CN" altLang="en-US" sz="3600" b="1">
                  <a:solidFill>
                    <a:schemeClr val="bg1"/>
                  </a:solidFill>
                </a:rPr>
                <a:t>材质</a:t>
              </a:r>
              <a:endParaRPr lang="zh-CN" altLang="en-US" sz="3600" b="1">
                <a:solidFill>
                  <a:schemeClr val="bg1"/>
                </a:solidFill>
              </a:endParaRPr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8399" y="5914"/>
              <a:ext cx="2123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dist"/>
              <a:r>
                <a:rPr lang="zh-CN" altLang="en-US" sz="3600" b="1">
                  <a:solidFill>
                    <a:schemeClr val="bg1"/>
                  </a:solidFill>
                </a:rPr>
                <a:t>风格</a:t>
              </a:r>
              <a:endParaRPr lang="zh-CN" altLang="en-US" sz="3600" b="1">
                <a:solidFill>
                  <a:schemeClr val="bg1"/>
                </a:solidFill>
              </a:endParaRP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2494" y="5914"/>
              <a:ext cx="2123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dist"/>
              <a:r>
                <a:rPr lang="zh-CN" altLang="en-US" sz="3600" b="1">
                  <a:solidFill>
                    <a:schemeClr val="bg1"/>
                  </a:solidFill>
                </a:rPr>
                <a:t>光影</a:t>
              </a:r>
              <a:endParaRPr lang="zh-CN" altLang="en-US" sz="3600" b="1">
                <a:solidFill>
                  <a:schemeClr val="bg1"/>
                </a:solidFill>
              </a:endParaRPr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278130" y="348615"/>
            <a:ext cx="3971925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视觉场所（镜头前的美术空间）主流分为六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元素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" name="矩形 8"/>
          <p:cNvSpPr/>
          <p:nvPr/>
        </p:nvSpPr>
        <p:spPr>
          <a:xfrm>
            <a:off x="-635" y="0"/>
            <a:ext cx="6123305" cy="6858000"/>
          </a:xfrm>
          <a:prstGeom prst="rect">
            <a:avLst/>
          </a:prstGeom>
          <a:solidFill>
            <a:srgbClr val="DFE0D4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5" name="文本框 24"/>
          <p:cNvSpPr txBox="1"/>
          <p:nvPr/>
        </p:nvSpPr>
        <p:spPr>
          <a:xfrm>
            <a:off x="2720975" y="2783840"/>
            <a:ext cx="13481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dist"/>
            <a:r>
              <a:rPr lang="zh-CN" altLang="en-US" sz="3600" b="1">
                <a:solidFill>
                  <a:schemeClr val="tx1"/>
                </a:solidFill>
              </a:rPr>
              <a:t>空间</a:t>
            </a:r>
            <a:endParaRPr lang="zh-CN" altLang="en-US" sz="3600" b="1">
              <a:solidFill>
                <a:schemeClr val="tx1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8094980" y="2783840"/>
            <a:ext cx="13481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dist"/>
            <a:r>
              <a:rPr lang="zh-CN" altLang="en-US" sz="3600" b="1">
                <a:solidFill>
                  <a:schemeClr val="tx1"/>
                </a:solidFill>
              </a:rPr>
              <a:t>道具</a:t>
            </a:r>
            <a:endParaRPr lang="zh-CN" altLang="en-US" sz="3600" b="1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4" name="组合 13"/>
          <p:cNvGrpSpPr/>
          <p:nvPr/>
        </p:nvGrpSpPr>
        <p:grpSpPr>
          <a:xfrm>
            <a:off x="-3810" y="368300"/>
            <a:ext cx="5066665" cy="652145"/>
            <a:chOff x="0" y="255"/>
            <a:chExt cx="6566" cy="926"/>
          </a:xfrm>
        </p:grpSpPr>
        <p:sp>
          <p:nvSpPr>
            <p:cNvPr id="6" name="矩形 5"/>
            <p:cNvSpPr/>
            <p:nvPr/>
          </p:nvSpPr>
          <p:spPr>
            <a:xfrm>
              <a:off x="0" y="255"/>
              <a:ext cx="6126" cy="923"/>
            </a:xfrm>
            <a:prstGeom prst="rect">
              <a:avLst/>
            </a:pr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任意多边形 9"/>
            <p:cNvSpPr/>
            <p:nvPr/>
          </p:nvSpPr>
          <p:spPr>
            <a:xfrm flipH="1">
              <a:off x="5680" y="258"/>
              <a:ext cx="446" cy="920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446" h="920">
                  <a:moveTo>
                    <a:pt x="0" y="0"/>
                  </a:moveTo>
                  <a:lnTo>
                    <a:pt x="9" y="0"/>
                  </a:lnTo>
                  <a:cubicBezTo>
                    <a:pt x="253" y="13"/>
                    <a:pt x="446" y="214"/>
                    <a:pt x="446" y="460"/>
                  </a:cubicBezTo>
                  <a:cubicBezTo>
                    <a:pt x="446" y="707"/>
                    <a:pt x="253" y="908"/>
                    <a:pt x="9" y="920"/>
                  </a:cubicBezTo>
                  <a:lnTo>
                    <a:pt x="0" y="9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ED0C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12" name="任意多边形 11"/>
            <p:cNvSpPr/>
            <p:nvPr/>
          </p:nvSpPr>
          <p:spPr>
            <a:xfrm>
              <a:off x="6120" y="261"/>
              <a:ext cx="446" cy="920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446" h="920">
                  <a:moveTo>
                    <a:pt x="0" y="0"/>
                  </a:moveTo>
                  <a:lnTo>
                    <a:pt x="9" y="0"/>
                  </a:lnTo>
                  <a:cubicBezTo>
                    <a:pt x="253" y="13"/>
                    <a:pt x="446" y="214"/>
                    <a:pt x="446" y="460"/>
                  </a:cubicBezTo>
                  <a:cubicBezTo>
                    <a:pt x="446" y="707"/>
                    <a:pt x="253" y="908"/>
                    <a:pt x="9" y="920"/>
                  </a:cubicBezTo>
                  <a:lnTo>
                    <a:pt x="0" y="9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233045" y="456565"/>
            <a:ext cx="3971925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1·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什么是美术置景中的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“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空间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”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？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494030" y="1278255"/>
            <a:ext cx="7292340" cy="645160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lnSpc>
                <a:spcPct val="150000"/>
              </a:lnSpc>
            </a:pPr>
            <a:r>
              <a:rPr lang="zh-CN" altLang="en-US" sz="1200">
                <a:latin typeface="+mn-ea"/>
                <a:cs typeface="+mn-ea"/>
              </a:rPr>
              <a:t>我们理解的“空间”不是单指一个客厅、卧室、阳台这样的房间，而是在镜头前呈现出的一个“有情绪、有功能、有节奏的视觉容器”。</a:t>
            </a:r>
            <a:endParaRPr lang="zh-CN" altLang="en-US" sz="1200">
              <a:latin typeface="+mn-ea"/>
              <a:cs typeface="+mn-ea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57900" y="2535555"/>
            <a:ext cx="4323080" cy="224155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4775" y="2535555"/>
            <a:ext cx="4039870" cy="2241550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4679315" y="5027295"/>
            <a:ext cx="2202180" cy="460375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lnSpc>
                <a:spcPct val="150000"/>
              </a:lnSpc>
            </a:pPr>
            <a:r>
              <a:rPr lang="zh-CN" altLang="en-US" sz="1600" b="1">
                <a:latin typeface="+mn-ea"/>
                <a:cs typeface="+mn-ea"/>
              </a:rPr>
              <a:t>空间的转化</a:t>
            </a:r>
            <a:r>
              <a:rPr lang="en-US" altLang="zh-CN" sz="1600" b="1">
                <a:latin typeface="+mn-ea"/>
                <a:cs typeface="+mn-ea"/>
              </a:rPr>
              <a:t>=</a:t>
            </a:r>
            <a:r>
              <a:rPr lang="zh-CN" altLang="en-US" sz="1600" b="1">
                <a:latin typeface="+mn-ea"/>
                <a:cs typeface="+mn-ea"/>
              </a:rPr>
              <a:t>二次改造</a:t>
            </a:r>
            <a:endParaRPr lang="zh-CN" altLang="en-US" sz="1600" b="1">
              <a:latin typeface="+mn-ea"/>
              <a:cs typeface="+mn-e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4" name="组合 13"/>
          <p:cNvGrpSpPr/>
          <p:nvPr/>
        </p:nvGrpSpPr>
        <p:grpSpPr>
          <a:xfrm>
            <a:off x="-3810" y="368300"/>
            <a:ext cx="5066665" cy="652145"/>
            <a:chOff x="0" y="255"/>
            <a:chExt cx="6566" cy="926"/>
          </a:xfrm>
        </p:grpSpPr>
        <p:sp>
          <p:nvSpPr>
            <p:cNvPr id="6" name="矩形 5"/>
            <p:cNvSpPr/>
            <p:nvPr/>
          </p:nvSpPr>
          <p:spPr>
            <a:xfrm>
              <a:off x="0" y="255"/>
              <a:ext cx="6126" cy="923"/>
            </a:xfrm>
            <a:prstGeom prst="rect">
              <a:avLst/>
            </a:pr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任意多边形 9"/>
            <p:cNvSpPr/>
            <p:nvPr/>
          </p:nvSpPr>
          <p:spPr>
            <a:xfrm flipH="1">
              <a:off x="5680" y="258"/>
              <a:ext cx="446" cy="920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446" h="920">
                  <a:moveTo>
                    <a:pt x="0" y="0"/>
                  </a:moveTo>
                  <a:lnTo>
                    <a:pt x="9" y="0"/>
                  </a:lnTo>
                  <a:cubicBezTo>
                    <a:pt x="253" y="13"/>
                    <a:pt x="446" y="214"/>
                    <a:pt x="446" y="460"/>
                  </a:cubicBezTo>
                  <a:cubicBezTo>
                    <a:pt x="446" y="707"/>
                    <a:pt x="253" y="908"/>
                    <a:pt x="9" y="920"/>
                  </a:cubicBezTo>
                  <a:lnTo>
                    <a:pt x="0" y="9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ED0C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12" name="任意多边形 11"/>
            <p:cNvSpPr/>
            <p:nvPr/>
          </p:nvSpPr>
          <p:spPr>
            <a:xfrm>
              <a:off x="6120" y="261"/>
              <a:ext cx="446" cy="920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446" h="920">
                  <a:moveTo>
                    <a:pt x="0" y="0"/>
                  </a:moveTo>
                  <a:lnTo>
                    <a:pt x="9" y="0"/>
                  </a:lnTo>
                  <a:cubicBezTo>
                    <a:pt x="253" y="13"/>
                    <a:pt x="446" y="214"/>
                    <a:pt x="446" y="460"/>
                  </a:cubicBezTo>
                  <a:cubicBezTo>
                    <a:pt x="446" y="707"/>
                    <a:pt x="253" y="908"/>
                    <a:pt x="9" y="920"/>
                  </a:cubicBezTo>
                  <a:lnTo>
                    <a:pt x="0" y="9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E0D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233045" y="456565"/>
            <a:ext cx="3971925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1·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什么是美术置景中的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“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空间</a:t>
            </a:r>
            <a:r>
              <a:rPr lang="en-US" altLang="zh-CN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”</a:t>
            </a:r>
            <a:r>
              <a:rPr lang="zh-CN" altLang="en-US" sz="1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？</a:t>
            </a:r>
            <a:endParaRPr lang="zh-CN" altLang="en-US" sz="1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320415" y="3382645"/>
            <a:ext cx="5209540" cy="27559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1200"/>
              <a:t>它是最先面对的问题，是“放哪里”的问题，是后续美术操作的基础容器。</a:t>
            </a:r>
            <a:endParaRPr lang="zh-CN" altLang="en-US" sz="1200"/>
          </a:p>
        </p:txBody>
      </p:sp>
      <p:sp>
        <p:nvSpPr>
          <p:cNvPr id="3" name="文本框 2"/>
          <p:cNvSpPr txBox="1"/>
          <p:nvPr/>
        </p:nvSpPr>
        <p:spPr>
          <a:xfrm>
            <a:off x="4253230" y="2448560"/>
            <a:ext cx="3343910" cy="39878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2000" b="1"/>
              <a:t>空间是视觉场所构建的起点</a:t>
            </a:r>
            <a:endParaRPr lang="zh-CN" altLang="en-US" sz="2000" b="1"/>
          </a:p>
        </p:txBody>
      </p:sp>
      <p:cxnSp>
        <p:nvCxnSpPr>
          <p:cNvPr id="4" name="直接箭头连接符 3"/>
          <p:cNvCxnSpPr/>
          <p:nvPr/>
        </p:nvCxnSpPr>
        <p:spPr>
          <a:xfrm>
            <a:off x="5925185" y="2966085"/>
            <a:ext cx="0" cy="21526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ags/tag1.xml><?xml version="1.0" encoding="utf-8"?>
<p:tagLst xmlns:p="http://schemas.openxmlformats.org/presentationml/2006/main">
  <p:tag name="KSO_WM_MEDIACOVER_FLAG" val="1"/>
  <p:tag name="KSO_WM_UNIT_MEDIACOVER_BTN_STATE" val="1"/>
  <p:tag name="KSO_WM_UNIT_MEDIACOVER_BTNRECT" val="0*0*0*0"/>
</p:tagLst>
</file>

<file path=ppt/tags/tag10.xml><?xml version="1.0" encoding="utf-8"?>
<p:tagLst xmlns:p="http://schemas.openxmlformats.org/presentationml/2006/main">
  <p:tag name="KSO_WM_DIAGRAM_VIRTUALLY_FRAME" val="{&quot;height&quot;:262.7,&quot;left&quot;:260.3,&quot;top&quot;:83.25,&quot;width&quot;:673.95}"/>
</p:tagLst>
</file>

<file path=ppt/tags/tag11.xml><?xml version="1.0" encoding="utf-8"?>
<p:tagLst xmlns:p="http://schemas.openxmlformats.org/presentationml/2006/main">
  <p:tag name="KSO_WM_DIAGRAM_VIRTUALLY_FRAME" val="{&quot;height&quot;:262.7,&quot;left&quot;:260.3,&quot;top&quot;:83.25,&quot;width&quot;:673.95}"/>
</p:tagLst>
</file>

<file path=ppt/tags/tag12.xml><?xml version="1.0" encoding="utf-8"?>
<p:tagLst xmlns:p="http://schemas.openxmlformats.org/presentationml/2006/main">
  <p:tag name="KSO_WM_DIAGRAM_VIRTUALLY_FRAME" val="{&quot;height&quot;:262.7,&quot;left&quot;:260.3,&quot;top&quot;:83.25,&quot;width&quot;:673.95}"/>
</p:tagLst>
</file>

<file path=ppt/tags/tag13.xml><?xml version="1.0" encoding="utf-8"?>
<p:tagLst xmlns:p="http://schemas.openxmlformats.org/presentationml/2006/main">
  <p:tag name="KSO_WM_DIAGRAM_VIRTUALLY_FRAME" val="{&quot;height&quot;:262.7,&quot;left&quot;:260.3,&quot;top&quot;:83.25,&quot;width&quot;:673.95}"/>
</p:tagLst>
</file>

<file path=ppt/tags/tag14.xml><?xml version="1.0" encoding="utf-8"?>
<p:tagLst xmlns:p="http://schemas.openxmlformats.org/presentationml/2006/main">
  <p:tag name="KSO_WM_DIAGRAM_VIRTUALLY_FRAME" val="{&quot;height&quot;:262.7,&quot;left&quot;:260.3,&quot;top&quot;:83.25,&quot;width&quot;:673.95}"/>
</p:tagLst>
</file>

<file path=ppt/tags/tag15.xml><?xml version="1.0" encoding="utf-8"?>
<p:tagLst xmlns:p="http://schemas.openxmlformats.org/presentationml/2006/main">
  <p:tag name="KSO_WM_DIAGRAM_VIRTUALLY_FRAME" val="{&quot;height&quot;:262.7,&quot;left&quot;:260.3,&quot;top&quot;:83.25,&quot;width&quot;:673.95}"/>
</p:tagLst>
</file>

<file path=ppt/tags/tag16.xml><?xml version="1.0" encoding="utf-8"?>
<p:tagLst xmlns:p="http://schemas.openxmlformats.org/presentationml/2006/main">
  <p:tag name="KSO_WM_DIAGRAM_VIRTUALLY_FRAME" val="{&quot;height&quot;:262.7,&quot;left&quot;:260.3,&quot;top&quot;:83.25,&quot;width&quot;:673.95}"/>
</p:tagLst>
</file>

<file path=ppt/tags/tag17.xml><?xml version="1.0" encoding="utf-8"?>
<p:tagLst xmlns:p="http://schemas.openxmlformats.org/presentationml/2006/main">
  <p:tag name="KSO_WM_DIAGRAM_VIRTUALLY_FRAME" val="{&quot;height&quot;:301.6,&quot;left&quot;:207.15,&quot;top&quot;:173.9,&quot;width&quot;:544}"/>
</p:tagLst>
</file>

<file path=ppt/tags/tag18.xml><?xml version="1.0" encoding="utf-8"?>
<p:tagLst xmlns:p="http://schemas.openxmlformats.org/presentationml/2006/main">
  <p:tag name="KSO_WM_DIAGRAM_VIRTUALLY_FRAME" val="{&quot;height&quot;:301.6,&quot;left&quot;:207.15,&quot;top&quot;:173.9,&quot;width&quot;:544}"/>
</p:tagLst>
</file>

<file path=ppt/tags/tag19.xml><?xml version="1.0" encoding="utf-8"?>
<p:tagLst xmlns:p="http://schemas.openxmlformats.org/presentationml/2006/main">
  <p:tag name="KSO_WM_DIAGRAM_VIRTUALLY_FRAME" val="{&quot;height&quot;:301.6,&quot;left&quot;:207.15,&quot;top&quot;:173.9,&quot;width&quot;:544}"/>
</p:tagLst>
</file>

<file path=ppt/tags/tag2.xml><?xml version="1.0" encoding="utf-8"?>
<p:tagLst xmlns:p="http://schemas.openxmlformats.org/presentationml/2006/main">
  <p:tag name="KSO_WM_DIAGRAM_VIRTUALLY_FRAME" val="{&quot;height&quot;:262.7,&quot;left&quot;:260.3,&quot;top&quot;:83.25,&quot;width&quot;:673.95}"/>
</p:tagLst>
</file>

<file path=ppt/tags/tag20.xml><?xml version="1.0" encoding="utf-8"?>
<p:tagLst xmlns:p="http://schemas.openxmlformats.org/presentationml/2006/main">
  <p:tag name="KSO_WM_DIAGRAM_VIRTUALLY_FRAME" val="{&quot;height&quot;:301.6,&quot;left&quot;:207.15,&quot;top&quot;:173.9,&quot;width&quot;:544}"/>
</p:tagLst>
</file>

<file path=ppt/tags/tag21.xml><?xml version="1.0" encoding="utf-8"?>
<p:tagLst xmlns:p="http://schemas.openxmlformats.org/presentationml/2006/main">
  <p:tag name="KSO_WM_DIAGRAM_VIRTUALLY_FRAME" val="{&quot;height&quot;:301.6,&quot;left&quot;:207.15,&quot;top&quot;:173.9,&quot;width&quot;:544}"/>
</p:tagLst>
</file>

<file path=ppt/tags/tag22.xml><?xml version="1.0" encoding="utf-8"?>
<p:tagLst xmlns:p="http://schemas.openxmlformats.org/presentationml/2006/main">
  <p:tag name="KSO_WM_DIAGRAM_VIRTUALLY_FRAME" val="{&quot;height&quot;:301.6,&quot;left&quot;:207.15,&quot;top&quot;:173.9,&quot;width&quot;:544}"/>
</p:tagLst>
</file>

<file path=ppt/tags/tag23.xml><?xml version="1.0" encoding="utf-8"?>
<p:tagLst xmlns:p="http://schemas.openxmlformats.org/presentationml/2006/main">
  <p:tag name="KSO_WM_DIAGRAM_VIRTUALLY_FRAME" val="{&quot;height&quot;:301.6,&quot;left&quot;:207.15,&quot;top&quot;:173.9,&quot;width&quot;:544}"/>
</p:tagLst>
</file>

<file path=ppt/tags/tag24.xml><?xml version="1.0" encoding="utf-8"?>
<p:tagLst xmlns:p="http://schemas.openxmlformats.org/presentationml/2006/main">
  <p:tag name="KSO_WM_DIAGRAM_VIRTUALLY_FRAME" val="{&quot;height&quot;:301.6,&quot;left&quot;:207.15,&quot;top&quot;:173.9,&quot;width&quot;:544}"/>
</p:tagLst>
</file>

<file path=ppt/tags/tag25.xml><?xml version="1.0" encoding="utf-8"?>
<p:tagLst xmlns:p="http://schemas.openxmlformats.org/presentationml/2006/main">
  <p:tag name="KSO_WM_DIAGRAM_VIRTUALLY_FRAME" val="{&quot;height&quot;:301.6,&quot;left&quot;:207.15,&quot;top&quot;:173.9,&quot;width&quot;:544}"/>
</p:tagLst>
</file>

<file path=ppt/tags/tag26.xml><?xml version="1.0" encoding="utf-8"?>
<p:tagLst xmlns:p="http://schemas.openxmlformats.org/presentationml/2006/main">
  <p:tag name="KSO_WM_DIAGRAM_VIRTUALLY_FRAME" val="{&quot;height&quot;:301.6,&quot;left&quot;:207.15,&quot;top&quot;:173.9,&quot;width&quot;:544}"/>
</p:tagLst>
</file>

<file path=ppt/tags/tag27.xml><?xml version="1.0" encoding="utf-8"?>
<p:tagLst xmlns:p="http://schemas.openxmlformats.org/presentationml/2006/main">
  <p:tag name="KSO_WM_DIAGRAM_VIRTUALLY_FRAME" val="{&quot;height&quot;:301.6,&quot;left&quot;:207.15,&quot;top&quot;:173.9,&quot;width&quot;:544}"/>
</p:tagLst>
</file>

<file path=ppt/tags/tag28.xml><?xml version="1.0" encoding="utf-8"?>
<p:tagLst xmlns:p="http://schemas.openxmlformats.org/presentationml/2006/main">
  <p:tag name="KSO_WM_DIAGRAM_VIRTUALLY_FRAME" val="{&quot;height&quot;:301.6,&quot;left&quot;:207.15,&quot;top&quot;:173.9,&quot;width&quot;:544}"/>
</p:tagLst>
</file>

<file path=ppt/tags/tag29.xml><?xml version="1.0" encoding="utf-8"?>
<p:tagLst xmlns:p="http://schemas.openxmlformats.org/presentationml/2006/main">
  <p:tag name="KSO_WM_DIAGRAM_VIRTUALLY_FRAME" val="{&quot;height&quot;:301.6,&quot;left&quot;:207.15,&quot;top&quot;:173.9,&quot;width&quot;:544}"/>
</p:tagLst>
</file>

<file path=ppt/tags/tag3.xml><?xml version="1.0" encoding="utf-8"?>
<p:tagLst xmlns:p="http://schemas.openxmlformats.org/presentationml/2006/main">
  <p:tag name="KSO_WM_DIAGRAM_VIRTUALLY_FRAME" val="{&quot;height&quot;:262.7,&quot;left&quot;:260.3,&quot;top&quot;:83.25,&quot;width&quot;:673.95}"/>
</p:tagLst>
</file>

<file path=ppt/tags/tag30.xml><?xml version="1.0" encoding="utf-8"?>
<p:tagLst xmlns:p="http://schemas.openxmlformats.org/presentationml/2006/main">
  <p:tag name="KSO_WM_DIAGRAM_VIRTUALLY_FRAME" val="{&quot;height&quot;:301.6,&quot;left&quot;:207.15,&quot;top&quot;:173.9,&quot;width&quot;:544}"/>
</p:tagLst>
</file>

<file path=ppt/tags/tag31.xml><?xml version="1.0" encoding="utf-8"?>
<p:tagLst xmlns:p="http://schemas.openxmlformats.org/presentationml/2006/main">
  <p:tag name="KSO_WM_DIAGRAM_VIRTUALLY_FRAME" val="{&quot;height&quot;:301.6,&quot;left&quot;:207.15,&quot;top&quot;:173.9,&quot;width&quot;:544}"/>
</p:tagLst>
</file>

<file path=ppt/tags/tag32.xml><?xml version="1.0" encoding="utf-8"?>
<p:tagLst xmlns:p="http://schemas.openxmlformats.org/presentationml/2006/main">
  <p:tag name="TABLE_ENDDRAG_ORIGIN_RECT" val="150*54"/>
  <p:tag name="TABLE_ENDDRAG_RECT" val="188*363*150*54"/>
</p:tagLst>
</file>

<file path=ppt/tags/tag33.xml><?xml version="1.0" encoding="utf-8"?>
<p:tagLst xmlns:p="http://schemas.openxmlformats.org/presentationml/2006/main">
  <p:tag name="TABLE_ENDDRAG_ORIGIN_RECT" val="172*36"/>
  <p:tag name="TABLE_ENDDRAG_RECT" val="361*349*172*36"/>
</p:tagLst>
</file>

<file path=ppt/tags/tag34.xml><?xml version="1.0" encoding="utf-8"?>
<p:tagLst xmlns:p="http://schemas.openxmlformats.org/presentationml/2006/main">
  <p:tag name="TABLE_ENDDRAG_ORIGIN_RECT" val="150*54"/>
  <p:tag name="TABLE_ENDDRAG_RECT" val="188*363*150*54"/>
</p:tagLst>
</file>

<file path=ppt/tags/tag35.xml><?xml version="1.0" encoding="utf-8"?>
<p:tagLst xmlns:p="http://schemas.openxmlformats.org/presentationml/2006/main">
  <p:tag name="TABLE_ENDDRAG_ORIGIN_RECT" val="157*36"/>
  <p:tag name="TABLE_ENDDRAG_RECT" val="754*367*157*36"/>
</p:tagLst>
</file>

<file path=ppt/tags/tag36.xml><?xml version="1.0" encoding="utf-8"?>
<p:tagLst xmlns:p="http://schemas.openxmlformats.org/presentationml/2006/main">
  <p:tag name="KSO_WM_DIAGRAM_VIRTUALLY_FRAME" val="{&quot;height&quot;:201.35,&quot;left&quot;:49.05,&quot;top&quot;:180.45,&quot;width&quot;:830.95}"/>
</p:tagLst>
</file>

<file path=ppt/tags/tag37.xml><?xml version="1.0" encoding="utf-8"?>
<p:tagLst xmlns:p="http://schemas.openxmlformats.org/presentationml/2006/main">
  <p:tag name="KSO_WM_DIAGRAM_VIRTUALLY_FRAME" val="{&quot;height&quot;:201.35,&quot;left&quot;:49.05,&quot;top&quot;:180.45,&quot;width&quot;:830.95}"/>
</p:tagLst>
</file>

<file path=ppt/tags/tag38.xml><?xml version="1.0" encoding="utf-8"?>
<p:tagLst xmlns:p="http://schemas.openxmlformats.org/presentationml/2006/main">
  <p:tag name="KSO_WM_DIAGRAM_VIRTUALLY_FRAME" val="{&quot;height&quot;:201.35,&quot;left&quot;:49.05,&quot;top&quot;:180.45,&quot;width&quot;:830.95}"/>
</p:tagLst>
</file>

<file path=ppt/tags/tag39.xml><?xml version="1.0" encoding="utf-8"?>
<p:tagLst xmlns:p="http://schemas.openxmlformats.org/presentationml/2006/main">
  <p:tag name="KSO_WM_DIAGRAM_VIRTUALLY_FRAME" val="{&quot;height&quot;:201.35,&quot;left&quot;:49.05,&quot;top&quot;:180.45,&quot;width&quot;:830.95}"/>
</p:tagLst>
</file>

<file path=ppt/tags/tag4.xml><?xml version="1.0" encoding="utf-8"?>
<p:tagLst xmlns:p="http://schemas.openxmlformats.org/presentationml/2006/main">
  <p:tag name="KSO_WM_DIAGRAM_VIRTUALLY_FRAME" val="{&quot;height&quot;:262.7,&quot;left&quot;:260.3,&quot;top&quot;:83.25,&quot;width&quot;:673.95}"/>
</p:tagLst>
</file>

<file path=ppt/tags/tag40.xml><?xml version="1.0" encoding="utf-8"?>
<p:tagLst xmlns:p="http://schemas.openxmlformats.org/presentationml/2006/main">
  <p:tag name="KSO_WM_DIAGRAM_VIRTUALLY_FRAME" val="{&quot;height&quot;:94.4,&quot;left&quot;:214.25,&quot;top&quot;:219.2,&quot;width&quot;:529.3}"/>
</p:tagLst>
</file>

<file path=ppt/tags/tag41.xml><?xml version="1.0" encoding="utf-8"?>
<p:tagLst xmlns:p="http://schemas.openxmlformats.org/presentationml/2006/main">
  <p:tag name="KSO_WM_DIAGRAM_VIRTUALLY_FRAME" val="{&quot;height&quot;:94.4,&quot;left&quot;:214.25,&quot;top&quot;:219.2,&quot;width&quot;:529.3}"/>
</p:tagLst>
</file>

<file path=ppt/tags/tag42.xml><?xml version="1.0" encoding="utf-8"?>
<p:tagLst xmlns:p="http://schemas.openxmlformats.org/presentationml/2006/main">
  <p:tag name="KSO_WM_DIAGRAM_VIRTUALLY_FRAME" val="{&quot;height&quot;:201.35,&quot;left&quot;:49.05,&quot;top&quot;:180.45,&quot;width&quot;:830.95}"/>
</p:tagLst>
</file>

<file path=ppt/tags/tag43.xml><?xml version="1.0" encoding="utf-8"?>
<p:tagLst xmlns:p="http://schemas.openxmlformats.org/presentationml/2006/main">
  <p:tag name="KSO_WM_DIAGRAM_VIRTUALLY_FRAME" val="{&quot;height&quot;:201.35,&quot;left&quot;:49.05,&quot;top&quot;:180.45,&quot;width&quot;:830.95}"/>
</p:tagLst>
</file>

<file path=ppt/tags/tag44.xml><?xml version="1.0" encoding="utf-8"?>
<p:tagLst xmlns:p="http://schemas.openxmlformats.org/presentationml/2006/main">
  <p:tag name="KSO_WM_DIAGRAM_VIRTUALLY_FRAME" val="{&quot;height&quot;:201.35,&quot;left&quot;:49.05,&quot;top&quot;:180.45,&quot;width&quot;:830.95}"/>
</p:tagLst>
</file>

<file path=ppt/tags/tag45.xml><?xml version="1.0" encoding="utf-8"?>
<p:tagLst xmlns:p="http://schemas.openxmlformats.org/presentationml/2006/main">
  <p:tag name="KSO_WM_DIAGRAM_VIRTUALLY_FRAME" val="{&quot;height&quot;:201.35,&quot;left&quot;:49.05,&quot;top&quot;:180.45,&quot;width&quot;:830.95}"/>
</p:tagLst>
</file>

<file path=ppt/tags/tag46.xml><?xml version="1.0" encoding="utf-8"?>
<p:tagLst xmlns:p="http://schemas.openxmlformats.org/presentationml/2006/main">
  <p:tag name="resource_record_key" val="{&quot;10&quot;:[3733025,20071613,19966238,19966234,20093129,20093180,3637347,3637438]}"/>
</p:tagLst>
</file>

<file path=ppt/tags/tag5.xml><?xml version="1.0" encoding="utf-8"?>
<p:tagLst xmlns:p="http://schemas.openxmlformats.org/presentationml/2006/main">
  <p:tag name="KSO_WM_DIAGRAM_VIRTUALLY_FRAME" val="{&quot;height&quot;:262.7,&quot;left&quot;:260.3,&quot;top&quot;:83.25,&quot;width&quot;:673.95}"/>
</p:tagLst>
</file>

<file path=ppt/tags/tag6.xml><?xml version="1.0" encoding="utf-8"?>
<p:tagLst xmlns:p="http://schemas.openxmlformats.org/presentationml/2006/main">
  <p:tag name="KSO_WM_DIAGRAM_VIRTUALLY_FRAME" val="{&quot;height&quot;:262.7,&quot;left&quot;:260.3,&quot;top&quot;:83.25,&quot;width&quot;:673.95}"/>
</p:tagLst>
</file>

<file path=ppt/tags/tag7.xml><?xml version="1.0" encoding="utf-8"?>
<p:tagLst xmlns:p="http://schemas.openxmlformats.org/presentationml/2006/main">
  <p:tag name="KSO_WM_DIAGRAM_VIRTUALLY_FRAME" val="{&quot;height&quot;:262.7,&quot;left&quot;:260.3,&quot;top&quot;:83.25,&quot;width&quot;:673.95}"/>
</p:tagLst>
</file>

<file path=ppt/tags/tag8.xml><?xml version="1.0" encoding="utf-8"?>
<p:tagLst xmlns:p="http://schemas.openxmlformats.org/presentationml/2006/main">
  <p:tag name="KSO_WM_DIAGRAM_VIRTUALLY_FRAME" val="{&quot;height&quot;:262.7,&quot;left&quot;:260.3,&quot;top&quot;:83.25,&quot;width&quot;:673.95}"/>
</p:tagLst>
</file>

<file path=ppt/tags/tag9.xml><?xml version="1.0" encoding="utf-8"?>
<p:tagLst xmlns:p="http://schemas.openxmlformats.org/presentationml/2006/main">
  <p:tag name="KSO_WM_DIAGRAM_VIRTUALLY_FRAME" val="{&quot;height&quot;:262.7,&quot;left&quot;:260.3,&quot;top&quot;:83.25,&quot;width&quot;:673.95}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3894</Words>
  <Application>WPS 演示</Application>
  <PresentationFormat>宽屏</PresentationFormat>
  <Paragraphs>368</Paragraphs>
  <Slides>35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42" baseType="lpstr">
      <vt:lpstr>Arial</vt:lpstr>
      <vt:lpstr>宋体</vt:lpstr>
      <vt:lpstr>Wingdings</vt:lpstr>
      <vt:lpstr>微软雅黑</vt:lpstr>
      <vt:lpstr>Calibri</vt:lpstr>
      <vt:lpstr>Arial Unicode MS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张朝涛</dc:creator>
  <cp:lastModifiedBy>辣双撇</cp:lastModifiedBy>
  <cp:revision>22</cp:revision>
  <dcterms:created xsi:type="dcterms:W3CDTF">2023-08-09T12:44:00Z</dcterms:created>
  <dcterms:modified xsi:type="dcterms:W3CDTF">2025-07-10T05:51:37Z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3B0086CAF875411CACBDA13AB9801EF4_13</vt:lpwstr>
  </property>
  <property fmtid="{D5CDD505-2E9C-101B-9397-08002B2CF9AE}" pid="3" name="KSOProductBuildVer">
    <vt:lpwstr>2052-12.1.0.21171</vt:lpwstr>
  </property>
</Properties>
</file>