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74" r:id="rId3"/>
    <p:sldId id="275" r:id="rId4"/>
    <p:sldId id="284" r:id="rId5"/>
    <p:sldId id="283" r:id="rId6"/>
    <p:sldId id="277" r:id="rId7"/>
    <p:sldId id="282" r:id="rId8"/>
    <p:sldId id="281" r:id="rId9"/>
    <p:sldId id="285" r:id="rId10"/>
    <p:sldId id="288" r:id="rId11"/>
    <p:sldId id="291" r:id="rId12"/>
    <p:sldId id="294" r:id="rId13"/>
    <p:sldId id="295" r:id="rId14"/>
    <p:sldId id="296" r:id="rId15"/>
    <p:sldId id="297" r:id="rId16"/>
    <p:sldId id="298" r:id="rId17"/>
  </p:sldIdLst>
  <p:sldSz cx="10080625"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3434"/>
    <a:srgbClr val="1D1D1D"/>
    <a:srgbClr val="005843"/>
    <a:srgbClr val="45CBA8"/>
    <a:srgbClr val="2FAB8B"/>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47" d="100"/>
          <a:sy n="147" d="100"/>
        </p:scale>
        <p:origin x="114" y="570"/>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260078" y="841772"/>
            <a:ext cx="7560469"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260078" y="2701528"/>
            <a:ext cx="7560469"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30562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3552219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7" y="273844"/>
            <a:ext cx="217363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93043" y="273844"/>
            <a:ext cx="6394896" cy="435887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155735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2968420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87793" y="1282304"/>
            <a:ext cx="8694539"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87793" y="3442098"/>
            <a:ext cx="8694539"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38433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93043" y="1369219"/>
            <a:ext cx="4284266" cy="326350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103316" y="1369219"/>
            <a:ext cx="4284266" cy="326350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2769112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94356" y="273844"/>
            <a:ext cx="8694539"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94357" y="1260872"/>
            <a:ext cx="4264576"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694357" y="1878806"/>
            <a:ext cx="4264576" cy="276344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103316" y="1260872"/>
            <a:ext cx="4285579"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5103316" y="1878806"/>
            <a:ext cx="4285579" cy="276344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215560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228242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2344889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94356" y="342900"/>
            <a:ext cx="3251264"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4285579" y="740569"/>
            <a:ext cx="5103316"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94356" y="1543050"/>
            <a:ext cx="325126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3748833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94356" y="342900"/>
            <a:ext cx="3251264"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4285579" y="740569"/>
            <a:ext cx="5103316"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94356" y="1543050"/>
            <a:ext cx="325126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C0F973D-6CA0-4E45-B75A-940BEC9D4D54}" type="datetimeFigureOut">
              <a:rPr lang="zh-CN" altLang="en-US" smtClean="0"/>
              <a:t>2020/3/28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4016843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43" y="273844"/>
            <a:ext cx="8694539"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93043" y="1369219"/>
            <a:ext cx="8694539"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93043" y="4767263"/>
            <a:ext cx="2268141"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C0F973D-6CA0-4E45-B75A-940BEC9D4D54}" type="datetimeFigureOut">
              <a:rPr lang="zh-CN" altLang="en-US" smtClean="0"/>
              <a:t>2020/3/28</a:t>
            </a:fld>
            <a:endParaRPr lang="zh-CN" altLang="en-US"/>
          </a:p>
        </p:txBody>
      </p:sp>
      <p:sp>
        <p:nvSpPr>
          <p:cNvPr id="5" name="Footer Placeholder 4"/>
          <p:cNvSpPr>
            <a:spLocks noGrp="1"/>
          </p:cNvSpPr>
          <p:nvPr>
            <p:ph type="ftr" sz="quarter" idx="3"/>
          </p:nvPr>
        </p:nvSpPr>
        <p:spPr>
          <a:xfrm>
            <a:off x="3339207" y="4767263"/>
            <a:ext cx="3402211"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7119441" y="4767263"/>
            <a:ext cx="2268141"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7E71BDF-51F8-4CB0-9485-5D3D4EE26B72}" type="slidenum">
              <a:rPr lang="zh-CN" altLang="en-US" smtClean="0"/>
              <a:t>‹#›</a:t>
            </a:fld>
            <a:endParaRPr lang="zh-CN" altLang="en-US"/>
          </a:p>
        </p:txBody>
      </p:sp>
    </p:spTree>
    <p:extLst>
      <p:ext uri="{BB962C8B-B14F-4D97-AF65-F5344CB8AC3E}">
        <p14:creationId xmlns:p14="http://schemas.microsoft.com/office/powerpoint/2010/main" val="7538126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png"/><Relationship Id="rId7" Type="http://schemas.openxmlformats.org/officeDocument/2006/relationships/image" Target="../media/image26.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8" Type="http://schemas.openxmlformats.org/officeDocument/2006/relationships/image" Target="../media/image32.jpg"/><Relationship Id="rId13"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1.jpg"/><Relationship Id="rId12" Type="http://schemas.openxmlformats.org/officeDocument/2006/relationships/image" Target="../media/image36.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35.jpg"/><Relationship Id="rId5" Type="http://schemas.openxmlformats.org/officeDocument/2006/relationships/image" Target="../media/image29.png"/><Relationship Id="rId10" Type="http://schemas.openxmlformats.org/officeDocument/2006/relationships/image" Target="../media/image34.jpg"/><Relationship Id="rId4" Type="http://schemas.openxmlformats.org/officeDocument/2006/relationships/image" Target="../media/image28.png"/><Relationship Id="rId9" Type="http://schemas.openxmlformats.org/officeDocument/2006/relationships/image" Target="../media/image33.jpg"/></Relationships>
</file>

<file path=ppt/slides/_rels/slide12.xml.rels><?xml version="1.0" encoding="UTF-8" standalone="yes"?>
<Relationships xmlns="http://schemas.openxmlformats.org/package/2006/relationships"><Relationship Id="rId8" Type="http://schemas.openxmlformats.org/officeDocument/2006/relationships/image" Target="../media/image41.jpg"/><Relationship Id="rId13" Type="http://schemas.openxmlformats.org/officeDocument/2006/relationships/image" Target="../media/image46.png"/><Relationship Id="rId3" Type="http://schemas.openxmlformats.org/officeDocument/2006/relationships/image" Target="../media/image2.png"/><Relationship Id="rId7" Type="http://schemas.openxmlformats.org/officeDocument/2006/relationships/image" Target="../media/image40.jpg"/><Relationship Id="rId12" Type="http://schemas.openxmlformats.org/officeDocument/2006/relationships/image" Target="../media/image45.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39.jpg"/><Relationship Id="rId11" Type="http://schemas.openxmlformats.org/officeDocument/2006/relationships/image" Target="../media/image44.jpg"/><Relationship Id="rId5" Type="http://schemas.openxmlformats.org/officeDocument/2006/relationships/image" Target="../media/image38.png"/><Relationship Id="rId10" Type="http://schemas.openxmlformats.org/officeDocument/2006/relationships/image" Target="../media/image43.jpg"/><Relationship Id="rId4" Type="http://schemas.openxmlformats.org/officeDocument/2006/relationships/image" Target="../media/image17.jpg"/><Relationship Id="rId9" Type="http://schemas.openxmlformats.org/officeDocument/2006/relationships/image" Target="../media/image42.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0.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2.png"/><Relationship Id="rId7" Type="http://schemas.openxmlformats.org/officeDocument/2006/relationships/image" Target="../media/image53.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10.png"/><Relationship Id="rId9" Type="http://schemas.openxmlformats.org/officeDocument/2006/relationships/image" Target="../media/image55.jp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png"/><Relationship Id="rId7" Type="http://schemas.openxmlformats.org/officeDocument/2006/relationships/image" Target="../media/image59.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jpg"/></Relationships>
</file>

<file path=ppt/slides/_rels/slide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2.png"/><Relationship Id="rId7" Type="http://schemas.openxmlformats.org/officeDocument/2006/relationships/image" Target="../media/image18.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pic>
        <p:nvPicPr>
          <p:cNvPr id="81" name="图片 80">
            <a:extLst>
              <a:ext uri="{FF2B5EF4-FFF2-40B4-BE49-F238E27FC236}">
                <a16:creationId xmlns:a16="http://schemas.microsoft.com/office/drawing/2014/main" id="{8FA8C3FA-CC48-4E99-9FE4-73A2CA2EDE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595" y="76200"/>
            <a:ext cx="9652030" cy="50673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3" name="组合 2">
            <a:extLst>
              <a:ext uri="{FF2B5EF4-FFF2-40B4-BE49-F238E27FC236}">
                <a16:creationId xmlns:a16="http://schemas.microsoft.com/office/drawing/2014/main" id="{EFB28911-4526-42A0-A09E-01D8CFDA9E48}"/>
              </a:ext>
            </a:extLst>
          </p:cNvPr>
          <p:cNvGrpSpPr/>
          <p:nvPr/>
        </p:nvGrpSpPr>
        <p:grpSpPr>
          <a:xfrm>
            <a:off x="1566475" y="1584907"/>
            <a:ext cx="2407442" cy="988665"/>
            <a:chOff x="1487977" y="1532134"/>
            <a:chExt cx="2407442" cy="988665"/>
          </a:xfrm>
        </p:grpSpPr>
        <p:sp>
          <p:nvSpPr>
            <p:cNvPr id="17" name="矩形 16">
              <a:extLst>
                <a:ext uri="{FF2B5EF4-FFF2-40B4-BE49-F238E27FC236}">
                  <a16:creationId xmlns:a16="http://schemas.microsoft.com/office/drawing/2014/main" id="{EF6FD799-2752-422B-89B3-A8B21D8687D3}"/>
                </a:ext>
              </a:extLst>
            </p:cNvPr>
            <p:cNvSpPr/>
            <p:nvPr/>
          </p:nvSpPr>
          <p:spPr>
            <a:xfrm>
              <a:off x="1488606" y="1532134"/>
              <a:ext cx="2406813" cy="561436"/>
            </a:xfrm>
            <a:prstGeom prst="rect">
              <a:avLst/>
            </a:prstGeom>
          </p:spPr>
          <p:txBody>
            <a:bodyPr wrap="square">
              <a:spAutoFit/>
            </a:bodyPr>
            <a:lstStyle/>
            <a:p>
              <a:pPr>
                <a:lnSpc>
                  <a:spcPct val="150000"/>
                </a:lnSpc>
              </a:pPr>
              <a:r>
                <a:rPr lang="zh-CN" altLang="en-US" sz="2300"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影视策划方案</a:t>
              </a:r>
            </a:p>
          </p:txBody>
        </p:sp>
        <p:sp>
          <p:nvSpPr>
            <p:cNvPr id="19" name="矩形 18">
              <a:extLst>
                <a:ext uri="{FF2B5EF4-FFF2-40B4-BE49-F238E27FC236}">
                  <a16:creationId xmlns:a16="http://schemas.microsoft.com/office/drawing/2014/main" id="{59365A2C-81E0-4CCC-A67E-8EB33501083C}"/>
                </a:ext>
              </a:extLst>
            </p:cNvPr>
            <p:cNvSpPr/>
            <p:nvPr/>
          </p:nvSpPr>
          <p:spPr>
            <a:xfrm>
              <a:off x="1496290" y="2096740"/>
              <a:ext cx="593381" cy="255519"/>
            </a:xfrm>
            <a:prstGeom prst="rect">
              <a:avLst/>
            </a:prstGeom>
          </p:spPr>
          <p:txBody>
            <a:bodyPr wrap="square">
              <a:spAutoFit/>
            </a:bodyPr>
            <a:lstStyle/>
            <a:p>
              <a:pPr algn="dist">
                <a:lnSpc>
                  <a:spcPct val="150000"/>
                </a:lnSpc>
              </a:pPr>
              <a:r>
                <a:rPr lang="zh-CN" altLang="en-US" sz="800"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保   利</a:t>
              </a:r>
            </a:p>
          </p:txBody>
        </p:sp>
        <p:sp>
          <p:nvSpPr>
            <p:cNvPr id="20" name="矩形 19">
              <a:extLst>
                <a:ext uri="{FF2B5EF4-FFF2-40B4-BE49-F238E27FC236}">
                  <a16:creationId xmlns:a16="http://schemas.microsoft.com/office/drawing/2014/main" id="{6128E5AF-2B3F-4C1D-95F9-60EDA5283034}"/>
                </a:ext>
              </a:extLst>
            </p:cNvPr>
            <p:cNvSpPr/>
            <p:nvPr/>
          </p:nvSpPr>
          <p:spPr>
            <a:xfrm>
              <a:off x="1496290" y="2265280"/>
              <a:ext cx="593382" cy="255519"/>
            </a:xfrm>
            <a:prstGeom prst="rect">
              <a:avLst/>
            </a:prstGeom>
          </p:spPr>
          <p:txBody>
            <a:bodyPr wrap="square">
              <a:spAutoFit/>
            </a:bodyPr>
            <a:lstStyle/>
            <a:p>
              <a:pPr algn="dist">
                <a:lnSpc>
                  <a:spcPct val="150000"/>
                </a:lnSpc>
              </a:pPr>
              <a:r>
                <a:rPr lang="zh-CN" altLang="en-US" sz="800"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華僑城</a:t>
              </a:r>
            </a:p>
          </p:txBody>
        </p:sp>
        <p:cxnSp>
          <p:nvCxnSpPr>
            <p:cNvPr id="6" name="直接连接符 5">
              <a:extLst>
                <a:ext uri="{FF2B5EF4-FFF2-40B4-BE49-F238E27FC236}">
                  <a16:creationId xmlns:a16="http://schemas.microsoft.com/office/drawing/2014/main" id="{0517BF02-27E0-4C73-95A8-61CCC7131987}"/>
                </a:ext>
              </a:extLst>
            </p:cNvPr>
            <p:cNvCxnSpPr>
              <a:cxnSpLocks/>
            </p:cNvCxnSpPr>
            <p:nvPr/>
          </p:nvCxnSpPr>
          <p:spPr>
            <a:xfrm>
              <a:off x="2075503" y="2166361"/>
              <a:ext cx="0" cy="316690"/>
            </a:xfrm>
            <a:prstGeom prst="line">
              <a:avLst/>
            </a:prstGeom>
            <a:ln>
              <a:solidFill>
                <a:srgbClr val="383434"/>
              </a:solidFill>
            </a:ln>
          </p:spPr>
          <p:style>
            <a:lnRef idx="1">
              <a:schemeClr val="dk1"/>
            </a:lnRef>
            <a:fillRef idx="0">
              <a:schemeClr val="dk1"/>
            </a:fillRef>
            <a:effectRef idx="0">
              <a:schemeClr val="dk1"/>
            </a:effectRef>
            <a:fontRef idx="minor">
              <a:schemeClr val="tx1"/>
            </a:fontRef>
          </p:style>
        </p:cxnSp>
        <p:sp>
          <p:nvSpPr>
            <p:cNvPr id="23" name="矩形 22">
              <a:extLst>
                <a:ext uri="{FF2B5EF4-FFF2-40B4-BE49-F238E27FC236}">
                  <a16:creationId xmlns:a16="http://schemas.microsoft.com/office/drawing/2014/main" id="{623887F0-486C-4D86-92CB-93B35BC3D389}"/>
                </a:ext>
              </a:extLst>
            </p:cNvPr>
            <p:cNvSpPr/>
            <p:nvPr/>
          </p:nvSpPr>
          <p:spPr>
            <a:xfrm>
              <a:off x="2051367" y="2061314"/>
              <a:ext cx="978666" cy="459485"/>
            </a:xfrm>
            <a:prstGeom prst="rect">
              <a:avLst/>
            </a:prstGeom>
          </p:spPr>
          <p:txBody>
            <a:bodyPr wrap="square">
              <a:spAutoFit/>
            </a:bodyPr>
            <a:lstStyle/>
            <a:p>
              <a:pPr>
                <a:lnSpc>
                  <a:spcPct val="150000"/>
                </a:lnSpc>
              </a:pPr>
              <a:r>
                <a:rPr lang="zh-CN" altLang="en-US"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云禧</a:t>
              </a:r>
            </a:p>
          </p:txBody>
        </p:sp>
        <p:cxnSp>
          <p:nvCxnSpPr>
            <p:cNvPr id="27" name="直接连接符 26">
              <a:extLst>
                <a:ext uri="{FF2B5EF4-FFF2-40B4-BE49-F238E27FC236}">
                  <a16:creationId xmlns:a16="http://schemas.microsoft.com/office/drawing/2014/main" id="{02793943-1340-4E38-8EDC-42FB9FEB3B4A}"/>
                </a:ext>
              </a:extLst>
            </p:cNvPr>
            <p:cNvCxnSpPr>
              <a:cxnSpLocks/>
            </p:cNvCxnSpPr>
            <p:nvPr/>
          </p:nvCxnSpPr>
          <p:spPr>
            <a:xfrm>
              <a:off x="1487977" y="1728704"/>
              <a:ext cx="0" cy="766002"/>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grpSp>
        <p:nvGrpSpPr>
          <p:cNvPr id="5" name="组合 4">
            <a:extLst>
              <a:ext uri="{FF2B5EF4-FFF2-40B4-BE49-F238E27FC236}">
                <a16:creationId xmlns:a16="http://schemas.microsoft.com/office/drawing/2014/main" id="{009859A9-5C02-4499-9DB9-D88825ACE1FB}"/>
              </a:ext>
            </a:extLst>
          </p:cNvPr>
          <p:cNvGrpSpPr/>
          <p:nvPr/>
        </p:nvGrpSpPr>
        <p:grpSpPr>
          <a:xfrm>
            <a:off x="9582873" y="4694510"/>
            <a:ext cx="138313" cy="66675"/>
            <a:chOff x="9582873" y="4694510"/>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9582873" y="4694510"/>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9582873" y="4728642"/>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9582873" y="476118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cxnSp>
        <p:nvCxnSpPr>
          <p:cNvPr id="73" name="直接连接符 72">
            <a:extLst>
              <a:ext uri="{FF2B5EF4-FFF2-40B4-BE49-F238E27FC236}">
                <a16:creationId xmlns:a16="http://schemas.microsoft.com/office/drawing/2014/main" id="{32C2193C-0997-4174-99F5-6CA68F858BE2}"/>
              </a:ext>
            </a:extLst>
          </p:cNvPr>
          <p:cNvCxnSpPr>
            <a:cxnSpLocks/>
          </p:cNvCxnSpPr>
          <p:nvPr/>
        </p:nvCxnSpPr>
        <p:spPr>
          <a:xfrm>
            <a:off x="9652029" y="142690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89253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pic>
        <p:nvPicPr>
          <p:cNvPr id="6" name="图片 5">
            <a:extLst>
              <a:ext uri="{FF2B5EF4-FFF2-40B4-BE49-F238E27FC236}">
                <a16:creationId xmlns:a16="http://schemas.microsoft.com/office/drawing/2014/main" id="{3BBECDB1-D859-44EA-AE53-FB24534FA7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5962" y="3304130"/>
            <a:ext cx="3384663" cy="1839370"/>
          </a:xfrm>
          <a:prstGeom prst="rect">
            <a:avLst/>
          </a:prstGeom>
        </p:spPr>
      </p:pic>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1033616"/>
          </a:xfrm>
          <a:prstGeom prst="rect">
            <a:avLst/>
          </a:prstGeom>
        </p:spPr>
        <p:txBody>
          <a:bodyPr wrap="square">
            <a:spAutoFit/>
          </a:bodyPr>
          <a:lstStyle/>
          <a:p>
            <a:pPr>
              <a:lnSpc>
                <a:spcPct val="150000"/>
              </a:lnSpc>
            </a:pPr>
            <a:r>
              <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LOGO</a:t>
            </a: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拆分演绎</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流线彰显自然旺盛的生命力</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诠释生命的轮廓</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描绘景观曲线道路</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pic>
        <p:nvPicPr>
          <p:cNvPr id="27" name="图片 26">
            <a:extLst>
              <a:ext uri="{FF2B5EF4-FFF2-40B4-BE49-F238E27FC236}">
                <a16:creationId xmlns:a16="http://schemas.microsoft.com/office/drawing/2014/main" id="{13DC2E1F-36FE-4335-BC51-2A4583D19CD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469946" y="1087112"/>
            <a:ext cx="2111361" cy="1187640"/>
          </a:xfrm>
          <a:prstGeom prst="rect">
            <a:avLst/>
          </a:prstGeom>
        </p:spPr>
      </p:pic>
      <p:sp>
        <p:nvSpPr>
          <p:cNvPr id="26" name="矩形 25">
            <a:extLst>
              <a:ext uri="{FF2B5EF4-FFF2-40B4-BE49-F238E27FC236}">
                <a16:creationId xmlns:a16="http://schemas.microsoft.com/office/drawing/2014/main" id="{1F8C8E67-E263-414D-A3EE-2659A3675CD5}"/>
              </a:ext>
            </a:extLst>
          </p:cNvPr>
          <p:cNvSpPr/>
          <p:nvPr/>
        </p:nvSpPr>
        <p:spPr>
          <a:xfrm>
            <a:off x="4373631" y="2315295"/>
            <a:ext cx="4310690" cy="558230"/>
          </a:xfrm>
          <a:prstGeom prst="rect">
            <a:avLst/>
          </a:prstGeom>
        </p:spPr>
        <p:txBody>
          <a:bodyPr wrap="square">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云溪</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LOGO</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最上和最下代表</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动</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的行杠从中间分解向左右两个方向滑动流开</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随后流线游动</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衍变成圆林景观的道路、植物</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pic>
        <p:nvPicPr>
          <p:cNvPr id="12" name="图片 11">
            <a:extLst>
              <a:ext uri="{FF2B5EF4-FFF2-40B4-BE49-F238E27FC236}">
                <a16:creationId xmlns:a16="http://schemas.microsoft.com/office/drawing/2014/main" id="{4089014F-55D1-4D66-A0E0-1FCF89519FB8}"/>
              </a:ext>
            </a:extLst>
          </p:cNvPr>
          <p:cNvPicPr>
            <a:picLocks noChangeAspect="1"/>
          </p:cNvPicPr>
          <p:nvPr/>
        </p:nvPicPr>
        <p:blipFill>
          <a:blip r:embed="rId6"/>
          <a:stretch>
            <a:fillRect/>
          </a:stretch>
        </p:blipFill>
        <p:spPr>
          <a:xfrm>
            <a:off x="3344210" y="3304131"/>
            <a:ext cx="3351752" cy="1839368"/>
          </a:xfrm>
          <a:prstGeom prst="rect">
            <a:avLst/>
          </a:prstGeom>
        </p:spPr>
      </p:pic>
      <p:pic>
        <p:nvPicPr>
          <p:cNvPr id="9" name="图片 8">
            <a:extLst>
              <a:ext uri="{FF2B5EF4-FFF2-40B4-BE49-F238E27FC236}">
                <a16:creationId xmlns:a16="http://schemas.microsoft.com/office/drawing/2014/main" id="{33E71F33-2660-48C8-AE2A-EBAA4A6691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316115"/>
            <a:ext cx="3344209" cy="1815811"/>
          </a:xfrm>
          <a:prstGeom prst="rect">
            <a:avLst/>
          </a:prstGeom>
        </p:spPr>
      </p:pic>
      <p:pic>
        <p:nvPicPr>
          <p:cNvPr id="11" name="图片 10">
            <a:extLst>
              <a:ext uri="{FF2B5EF4-FFF2-40B4-BE49-F238E27FC236}">
                <a16:creationId xmlns:a16="http://schemas.microsoft.com/office/drawing/2014/main" id="{4AC31082-4E3D-4E2D-B506-E43794F6A7AF}"/>
              </a:ext>
            </a:extLst>
          </p:cNvPr>
          <p:cNvPicPr>
            <a:picLocks noChangeAspect="1"/>
          </p:cNvPicPr>
          <p:nvPr/>
        </p:nvPicPr>
        <p:blipFill>
          <a:blip r:embed="rId8"/>
          <a:stretch>
            <a:fillRect/>
          </a:stretch>
        </p:blipFill>
        <p:spPr>
          <a:xfrm>
            <a:off x="6581294" y="1083302"/>
            <a:ext cx="2090060" cy="1191451"/>
          </a:xfrm>
          <a:prstGeom prst="rect">
            <a:avLst/>
          </a:prstGeom>
        </p:spPr>
      </p:pic>
      <p:grpSp>
        <p:nvGrpSpPr>
          <p:cNvPr id="29" name="组合 28">
            <a:extLst>
              <a:ext uri="{FF2B5EF4-FFF2-40B4-BE49-F238E27FC236}">
                <a16:creationId xmlns:a16="http://schemas.microsoft.com/office/drawing/2014/main" id="{D1D5C05E-5BB6-4965-89B4-41AF7129614C}"/>
              </a:ext>
            </a:extLst>
          </p:cNvPr>
          <p:cNvGrpSpPr/>
          <p:nvPr/>
        </p:nvGrpSpPr>
        <p:grpSpPr>
          <a:xfrm>
            <a:off x="9358903" y="1121402"/>
            <a:ext cx="68580" cy="2541516"/>
            <a:chOff x="9157795" y="1497808"/>
            <a:chExt cx="68580" cy="2541516"/>
          </a:xfrm>
        </p:grpSpPr>
        <p:cxnSp>
          <p:nvCxnSpPr>
            <p:cNvPr id="30" name="直接连接符 29">
              <a:extLst>
                <a:ext uri="{FF2B5EF4-FFF2-40B4-BE49-F238E27FC236}">
                  <a16:creationId xmlns:a16="http://schemas.microsoft.com/office/drawing/2014/main" id="{4FED4F47-F4FD-4760-9330-9983D5BBFF1F}"/>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31" name="组合 30">
              <a:extLst>
                <a:ext uri="{FF2B5EF4-FFF2-40B4-BE49-F238E27FC236}">
                  <a16:creationId xmlns:a16="http://schemas.microsoft.com/office/drawing/2014/main" id="{F87A93FB-F5B1-40F0-9806-029DCF41F222}"/>
                </a:ext>
              </a:extLst>
            </p:cNvPr>
            <p:cNvGrpSpPr/>
            <p:nvPr/>
          </p:nvGrpSpPr>
          <p:grpSpPr>
            <a:xfrm>
              <a:off x="9157795" y="1497808"/>
              <a:ext cx="68580" cy="2541516"/>
              <a:chOff x="9157795" y="1497808"/>
              <a:chExt cx="68580" cy="2541516"/>
            </a:xfrm>
          </p:grpSpPr>
          <p:sp>
            <p:nvSpPr>
              <p:cNvPr id="33" name="椭圆 32">
                <a:extLst>
                  <a:ext uri="{FF2B5EF4-FFF2-40B4-BE49-F238E27FC236}">
                    <a16:creationId xmlns:a16="http://schemas.microsoft.com/office/drawing/2014/main" id="{9696AACE-439D-49E4-9A9F-567E45A46D4D}"/>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a:extLst>
                  <a:ext uri="{FF2B5EF4-FFF2-40B4-BE49-F238E27FC236}">
                    <a16:creationId xmlns:a16="http://schemas.microsoft.com/office/drawing/2014/main" id="{0B86658C-B7AB-47F2-8121-5376989CB840}"/>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41" name="矩形 40">
            <a:extLst>
              <a:ext uri="{FF2B5EF4-FFF2-40B4-BE49-F238E27FC236}">
                <a16:creationId xmlns:a16="http://schemas.microsoft.com/office/drawing/2014/main" id="{6DB5775A-F7C0-4687-8983-05A8779E0AF1}"/>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Tree>
    <p:extLst>
      <p:ext uri="{BB962C8B-B14F-4D97-AF65-F5344CB8AC3E}">
        <p14:creationId xmlns:p14="http://schemas.microsoft.com/office/powerpoint/2010/main" val="2720708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pic>
        <p:nvPicPr>
          <p:cNvPr id="3" name="图片 2">
            <a:extLst>
              <a:ext uri="{FF2B5EF4-FFF2-40B4-BE49-F238E27FC236}">
                <a16:creationId xmlns:a16="http://schemas.microsoft.com/office/drawing/2014/main" id="{3FDDBEEF-C16E-4492-B940-A5EB5D30BEDC}"/>
              </a:ext>
            </a:extLst>
          </p:cNvPr>
          <p:cNvPicPr>
            <a:picLocks noChangeAspect="1"/>
          </p:cNvPicPr>
          <p:nvPr/>
        </p:nvPicPr>
        <p:blipFill>
          <a:blip r:embed="rId4"/>
          <a:stretch>
            <a:fillRect/>
          </a:stretch>
        </p:blipFill>
        <p:spPr>
          <a:xfrm>
            <a:off x="6894175" y="3304129"/>
            <a:ext cx="3186450" cy="1839370"/>
          </a:xfrm>
          <a:prstGeom prst="rect">
            <a:avLst/>
          </a:prstGeom>
        </p:spPr>
      </p:pic>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791242"/>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构建开放的艺术</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体现园林开放的理念</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自然与开放的融合</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26" name="矩形 25">
            <a:extLst>
              <a:ext uri="{FF2B5EF4-FFF2-40B4-BE49-F238E27FC236}">
                <a16:creationId xmlns:a16="http://schemas.microsoft.com/office/drawing/2014/main" id="{1F8C8E67-E263-414D-A3EE-2659A3675CD5}"/>
              </a:ext>
            </a:extLst>
          </p:cNvPr>
          <p:cNvSpPr/>
          <p:nvPr/>
        </p:nvSpPr>
        <p:spPr>
          <a:xfrm>
            <a:off x="4112458" y="2764201"/>
            <a:ext cx="3818691" cy="719812"/>
          </a:xfrm>
          <a:prstGeom prst="rect">
            <a:avLst/>
          </a:prstGeom>
        </p:spPr>
        <p:txBody>
          <a:bodyPr wrap="square" anchor="t">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以活泼的线条描绘、填充演绎项目园林的结构</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同时植物生长</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逐渐演化成项目实景</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grpSp>
        <p:nvGrpSpPr>
          <p:cNvPr id="41" name="组合 40">
            <a:extLst>
              <a:ext uri="{FF2B5EF4-FFF2-40B4-BE49-F238E27FC236}">
                <a16:creationId xmlns:a16="http://schemas.microsoft.com/office/drawing/2014/main" id="{77332E91-0818-47A0-94DA-9EDF1D56F9E2}"/>
              </a:ext>
            </a:extLst>
          </p:cNvPr>
          <p:cNvGrpSpPr/>
          <p:nvPr/>
        </p:nvGrpSpPr>
        <p:grpSpPr>
          <a:xfrm>
            <a:off x="9358903" y="1121402"/>
            <a:ext cx="68580" cy="2541516"/>
            <a:chOff x="9157795" y="1497808"/>
            <a:chExt cx="68580" cy="2541516"/>
          </a:xfrm>
        </p:grpSpPr>
        <p:cxnSp>
          <p:nvCxnSpPr>
            <p:cNvPr id="42" name="直接连接符 41">
              <a:extLst>
                <a:ext uri="{FF2B5EF4-FFF2-40B4-BE49-F238E27FC236}">
                  <a16:creationId xmlns:a16="http://schemas.microsoft.com/office/drawing/2014/main" id="{79337FEF-72CF-49B7-A6D7-A4F698E61C1F}"/>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43" name="组合 42">
              <a:extLst>
                <a:ext uri="{FF2B5EF4-FFF2-40B4-BE49-F238E27FC236}">
                  <a16:creationId xmlns:a16="http://schemas.microsoft.com/office/drawing/2014/main" id="{9D7BD456-9579-47A2-BD61-EC2583F63816}"/>
                </a:ext>
              </a:extLst>
            </p:cNvPr>
            <p:cNvGrpSpPr/>
            <p:nvPr/>
          </p:nvGrpSpPr>
          <p:grpSpPr>
            <a:xfrm>
              <a:off x="9157795" y="1497808"/>
              <a:ext cx="68580" cy="2541516"/>
              <a:chOff x="9157795" y="1497808"/>
              <a:chExt cx="68580" cy="2541516"/>
            </a:xfrm>
          </p:grpSpPr>
          <p:sp>
            <p:nvSpPr>
              <p:cNvPr id="44" name="椭圆 43">
                <a:extLst>
                  <a:ext uri="{FF2B5EF4-FFF2-40B4-BE49-F238E27FC236}">
                    <a16:creationId xmlns:a16="http://schemas.microsoft.com/office/drawing/2014/main" id="{8989B1EF-AC78-4AD8-AE26-84E7F203F157}"/>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a:extLst>
                  <a:ext uri="{FF2B5EF4-FFF2-40B4-BE49-F238E27FC236}">
                    <a16:creationId xmlns:a16="http://schemas.microsoft.com/office/drawing/2014/main" id="{4A212DD4-60A7-411D-AC27-8A096DD29FED}"/>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 name="图片 1">
            <a:extLst>
              <a:ext uri="{FF2B5EF4-FFF2-40B4-BE49-F238E27FC236}">
                <a16:creationId xmlns:a16="http://schemas.microsoft.com/office/drawing/2014/main" id="{AB9539DC-D2FB-45BA-B95C-F906AE16E972}"/>
              </a:ext>
            </a:extLst>
          </p:cNvPr>
          <p:cNvPicPr>
            <a:picLocks noChangeAspect="1"/>
          </p:cNvPicPr>
          <p:nvPr/>
        </p:nvPicPr>
        <p:blipFill>
          <a:blip r:embed="rId5"/>
          <a:stretch>
            <a:fillRect/>
          </a:stretch>
        </p:blipFill>
        <p:spPr>
          <a:xfrm>
            <a:off x="0" y="3304129"/>
            <a:ext cx="2957830" cy="1839370"/>
          </a:xfrm>
          <a:prstGeom prst="rect">
            <a:avLst/>
          </a:prstGeom>
        </p:spPr>
      </p:pic>
      <p:pic>
        <p:nvPicPr>
          <p:cNvPr id="10" name="图片 9">
            <a:extLst>
              <a:ext uri="{FF2B5EF4-FFF2-40B4-BE49-F238E27FC236}">
                <a16:creationId xmlns:a16="http://schemas.microsoft.com/office/drawing/2014/main" id="{95C1C5D3-4C86-47E1-A866-79A6BCD6C964}"/>
              </a:ext>
            </a:extLst>
          </p:cNvPr>
          <p:cNvPicPr>
            <a:picLocks noChangeAspect="1"/>
          </p:cNvPicPr>
          <p:nvPr/>
        </p:nvPicPr>
        <p:blipFill>
          <a:blip r:embed="rId6"/>
          <a:stretch>
            <a:fillRect/>
          </a:stretch>
        </p:blipFill>
        <p:spPr>
          <a:xfrm>
            <a:off x="4594090" y="3304128"/>
            <a:ext cx="2315989" cy="1829224"/>
          </a:xfrm>
          <a:prstGeom prst="rect">
            <a:avLst/>
          </a:prstGeom>
        </p:spPr>
      </p:pic>
      <p:grpSp>
        <p:nvGrpSpPr>
          <p:cNvPr id="5" name="组合 4">
            <a:extLst>
              <a:ext uri="{FF2B5EF4-FFF2-40B4-BE49-F238E27FC236}">
                <a16:creationId xmlns:a16="http://schemas.microsoft.com/office/drawing/2014/main" id="{68AA822E-C01D-45F3-B83D-0F7D05D68515}"/>
              </a:ext>
            </a:extLst>
          </p:cNvPr>
          <p:cNvGrpSpPr/>
          <p:nvPr/>
        </p:nvGrpSpPr>
        <p:grpSpPr>
          <a:xfrm>
            <a:off x="4221779" y="1121402"/>
            <a:ext cx="4115772" cy="1572726"/>
            <a:chOff x="4221778" y="1157475"/>
            <a:chExt cx="4775975" cy="1825004"/>
          </a:xfrm>
        </p:grpSpPr>
        <p:pic>
          <p:nvPicPr>
            <p:cNvPr id="29" name="图片 28">
              <a:extLst>
                <a:ext uri="{FF2B5EF4-FFF2-40B4-BE49-F238E27FC236}">
                  <a16:creationId xmlns:a16="http://schemas.microsoft.com/office/drawing/2014/main" id="{9489293A-E113-496D-B02A-F9877C2DEB5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402599" y="1157475"/>
              <a:ext cx="1595154" cy="911034"/>
            </a:xfrm>
            <a:prstGeom prst="rect">
              <a:avLst/>
            </a:prstGeom>
            <a:ln w="3175">
              <a:solidFill>
                <a:schemeClr val="bg1">
                  <a:lumMod val="50000"/>
                </a:schemeClr>
              </a:solidFill>
            </a:ln>
          </p:spPr>
        </p:pic>
        <p:pic>
          <p:nvPicPr>
            <p:cNvPr id="30" name="图片 29">
              <a:extLst>
                <a:ext uri="{FF2B5EF4-FFF2-40B4-BE49-F238E27FC236}">
                  <a16:creationId xmlns:a16="http://schemas.microsoft.com/office/drawing/2014/main" id="{D119F1B1-3668-4700-B868-AA4CE193991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417838" y="2068591"/>
              <a:ext cx="1579914" cy="911036"/>
            </a:xfrm>
            <a:prstGeom prst="rect">
              <a:avLst/>
            </a:prstGeom>
            <a:ln w="3175">
              <a:solidFill>
                <a:schemeClr val="bg1">
                  <a:lumMod val="50000"/>
                </a:schemeClr>
              </a:solidFill>
            </a:ln>
          </p:spPr>
        </p:pic>
        <p:pic>
          <p:nvPicPr>
            <p:cNvPr id="14" name="图片 13">
              <a:extLst>
                <a:ext uri="{FF2B5EF4-FFF2-40B4-BE49-F238E27FC236}">
                  <a16:creationId xmlns:a16="http://schemas.microsoft.com/office/drawing/2014/main" id="{36E3CD05-0C87-4533-A523-BDFDCC5EDA0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221779" y="1157476"/>
              <a:ext cx="1595154" cy="911033"/>
            </a:xfrm>
            <a:prstGeom prst="rect">
              <a:avLst/>
            </a:prstGeom>
            <a:ln w="3175">
              <a:solidFill>
                <a:schemeClr val="bg1">
                  <a:lumMod val="50000"/>
                </a:schemeClr>
              </a:solidFill>
            </a:ln>
          </p:spPr>
        </p:pic>
        <p:pic>
          <p:nvPicPr>
            <p:cNvPr id="17" name="图片 16">
              <a:extLst>
                <a:ext uri="{FF2B5EF4-FFF2-40B4-BE49-F238E27FC236}">
                  <a16:creationId xmlns:a16="http://schemas.microsoft.com/office/drawing/2014/main" id="{FD2A5EFF-D94B-499E-9B1C-91DABE4DA9F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813926" y="1157475"/>
              <a:ext cx="1595154" cy="911035"/>
            </a:xfrm>
            <a:prstGeom prst="rect">
              <a:avLst/>
            </a:prstGeom>
            <a:ln w="3175">
              <a:solidFill>
                <a:schemeClr val="bg1">
                  <a:lumMod val="50000"/>
                </a:schemeClr>
              </a:solidFill>
            </a:ln>
          </p:spPr>
        </p:pic>
        <p:pic>
          <p:nvPicPr>
            <p:cNvPr id="25" name="图片 24">
              <a:extLst>
                <a:ext uri="{FF2B5EF4-FFF2-40B4-BE49-F238E27FC236}">
                  <a16:creationId xmlns:a16="http://schemas.microsoft.com/office/drawing/2014/main" id="{133624F0-AF51-4562-9D48-9BB215F42EE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221778" y="2068591"/>
              <a:ext cx="1592146" cy="913888"/>
            </a:xfrm>
            <a:prstGeom prst="rect">
              <a:avLst/>
            </a:prstGeom>
            <a:ln w="3175">
              <a:solidFill>
                <a:schemeClr val="bg1">
                  <a:lumMod val="50000"/>
                </a:schemeClr>
              </a:solidFill>
            </a:ln>
          </p:spPr>
        </p:pic>
        <p:pic>
          <p:nvPicPr>
            <p:cNvPr id="27" name="图片 26">
              <a:extLst>
                <a:ext uri="{FF2B5EF4-FFF2-40B4-BE49-F238E27FC236}">
                  <a16:creationId xmlns:a16="http://schemas.microsoft.com/office/drawing/2014/main" id="{DF30C83A-135E-4837-81B6-C706B3BAF5E4}"/>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813925" y="2068591"/>
              <a:ext cx="1595154" cy="911036"/>
            </a:xfrm>
            <a:prstGeom prst="rect">
              <a:avLst/>
            </a:prstGeom>
            <a:ln w="3175">
              <a:solidFill>
                <a:schemeClr val="bg1">
                  <a:lumMod val="50000"/>
                </a:schemeClr>
              </a:solidFill>
            </a:ln>
          </p:spPr>
        </p:pic>
      </p:grpSp>
      <p:pic>
        <p:nvPicPr>
          <p:cNvPr id="6" name="图片 5">
            <a:extLst>
              <a:ext uri="{FF2B5EF4-FFF2-40B4-BE49-F238E27FC236}">
                <a16:creationId xmlns:a16="http://schemas.microsoft.com/office/drawing/2014/main" id="{695291BB-F406-4037-9F64-B9E1EECB931D}"/>
              </a:ext>
            </a:extLst>
          </p:cNvPr>
          <p:cNvPicPr>
            <a:picLocks noChangeAspect="1"/>
          </p:cNvPicPr>
          <p:nvPr/>
        </p:nvPicPr>
        <p:blipFill>
          <a:blip r:embed="rId13"/>
          <a:stretch>
            <a:fillRect/>
          </a:stretch>
        </p:blipFill>
        <p:spPr>
          <a:xfrm>
            <a:off x="2438403" y="3303582"/>
            <a:ext cx="2155681" cy="1839917"/>
          </a:xfrm>
          <a:prstGeom prst="rect">
            <a:avLst/>
          </a:prstGeom>
        </p:spPr>
      </p:pic>
      <p:sp>
        <p:nvSpPr>
          <p:cNvPr id="31" name="矩形 30">
            <a:extLst>
              <a:ext uri="{FF2B5EF4-FFF2-40B4-BE49-F238E27FC236}">
                <a16:creationId xmlns:a16="http://schemas.microsoft.com/office/drawing/2014/main" id="{245784D0-1BE5-4C16-9032-896E9D1789B4}"/>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Tree>
    <p:extLst>
      <p:ext uri="{BB962C8B-B14F-4D97-AF65-F5344CB8AC3E}">
        <p14:creationId xmlns:p14="http://schemas.microsoft.com/office/powerpoint/2010/main" val="3107989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pic>
        <p:nvPicPr>
          <p:cNvPr id="31" name="图片 30">
            <a:extLst>
              <a:ext uri="{FF2B5EF4-FFF2-40B4-BE49-F238E27FC236}">
                <a16:creationId xmlns:a16="http://schemas.microsoft.com/office/drawing/2014/main" id="{99CC3E9A-0F66-4737-B067-C3C136F0E2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5388" y="3309446"/>
            <a:ext cx="2515650" cy="1834054"/>
          </a:xfrm>
          <a:prstGeom prst="rect">
            <a:avLst/>
          </a:prstGeom>
        </p:spPr>
      </p:pic>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548868"/>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体育中心</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诠释运动与健康</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26" name="矩形 25">
            <a:extLst>
              <a:ext uri="{FF2B5EF4-FFF2-40B4-BE49-F238E27FC236}">
                <a16:creationId xmlns:a16="http://schemas.microsoft.com/office/drawing/2014/main" id="{1F8C8E67-E263-414D-A3EE-2659A3675CD5}"/>
              </a:ext>
            </a:extLst>
          </p:cNvPr>
          <p:cNvSpPr/>
          <p:nvPr/>
        </p:nvSpPr>
        <p:spPr>
          <a:xfrm>
            <a:off x="4112809" y="2795442"/>
            <a:ext cx="4295183" cy="396647"/>
          </a:xfrm>
          <a:prstGeom prst="rect">
            <a:avLst/>
          </a:prstGeom>
        </p:spPr>
        <p:txBody>
          <a:bodyPr wrap="square" anchor="t">
            <a:spAutoFit/>
          </a:bodyPr>
          <a:lstStyle/>
          <a:p>
            <a:pPr algn="just">
              <a:lnSpc>
                <a:spcPct val="150000"/>
              </a:lnSpc>
            </a:pP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LOGO</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中间行杠以一种非常平稳有序的运动手法重复排列组合成体育中心的外立面（区别于园林活泼演绎的节奏，此处着重表现安静、稳重的感觉）</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grpSp>
        <p:nvGrpSpPr>
          <p:cNvPr id="41" name="组合 40">
            <a:extLst>
              <a:ext uri="{FF2B5EF4-FFF2-40B4-BE49-F238E27FC236}">
                <a16:creationId xmlns:a16="http://schemas.microsoft.com/office/drawing/2014/main" id="{77332E91-0818-47A0-94DA-9EDF1D56F9E2}"/>
              </a:ext>
            </a:extLst>
          </p:cNvPr>
          <p:cNvGrpSpPr/>
          <p:nvPr/>
        </p:nvGrpSpPr>
        <p:grpSpPr>
          <a:xfrm>
            <a:off x="9358903" y="1121402"/>
            <a:ext cx="68580" cy="2541516"/>
            <a:chOff x="9157795" y="1497808"/>
            <a:chExt cx="68580" cy="2541516"/>
          </a:xfrm>
        </p:grpSpPr>
        <p:cxnSp>
          <p:nvCxnSpPr>
            <p:cNvPr id="42" name="直接连接符 41">
              <a:extLst>
                <a:ext uri="{FF2B5EF4-FFF2-40B4-BE49-F238E27FC236}">
                  <a16:creationId xmlns:a16="http://schemas.microsoft.com/office/drawing/2014/main" id="{79337FEF-72CF-49B7-A6D7-A4F698E61C1F}"/>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43" name="组合 42">
              <a:extLst>
                <a:ext uri="{FF2B5EF4-FFF2-40B4-BE49-F238E27FC236}">
                  <a16:creationId xmlns:a16="http://schemas.microsoft.com/office/drawing/2014/main" id="{9D7BD456-9579-47A2-BD61-EC2583F63816}"/>
                </a:ext>
              </a:extLst>
            </p:cNvPr>
            <p:cNvGrpSpPr/>
            <p:nvPr/>
          </p:nvGrpSpPr>
          <p:grpSpPr>
            <a:xfrm>
              <a:off x="9157795" y="1497808"/>
              <a:ext cx="68580" cy="2541516"/>
              <a:chOff x="9157795" y="1497808"/>
              <a:chExt cx="68580" cy="2541516"/>
            </a:xfrm>
          </p:grpSpPr>
          <p:sp>
            <p:nvSpPr>
              <p:cNvPr id="44" name="椭圆 43">
                <a:extLst>
                  <a:ext uri="{FF2B5EF4-FFF2-40B4-BE49-F238E27FC236}">
                    <a16:creationId xmlns:a16="http://schemas.microsoft.com/office/drawing/2014/main" id="{8989B1EF-AC78-4AD8-AE26-84E7F203F157}"/>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a:extLst>
                  <a:ext uri="{FF2B5EF4-FFF2-40B4-BE49-F238E27FC236}">
                    <a16:creationId xmlns:a16="http://schemas.microsoft.com/office/drawing/2014/main" id="{4A212DD4-60A7-411D-AC27-8A096DD29FED}"/>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6" name="图片 15">
            <a:extLst>
              <a:ext uri="{FF2B5EF4-FFF2-40B4-BE49-F238E27FC236}">
                <a16:creationId xmlns:a16="http://schemas.microsoft.com/office/drawing/2014/main" id="{18B8287A-814B-4B99-BD13-CF680D272E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9353" y="3311130"/>
            <a:ext cx="2606035" cy="1832369"/>
          </a:xfrm>
          <a:prstGeom prst="rect">
            <a:avLst/>
          </a:prstGeom>
        </p:spPr>
      </p:pic>
      <p:pic>
        <p:nvPicPr>
          <p:cNvPr id="20" name="图片 19">
            <a:extLst>
              <a:ext uri="{FF2B5EF4-FFF2-40B4-BE49-F238E27FC236}">
                <a16:creationId xmlns:a16="http://schemas.microsoft.com/office/drawing/2014/main" id="{0C3A2D89-FF8D-4543-BB32-4B5D0EEF03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5237" y="3309446"/>
            <a:ext cx="2484115" cy="1834053"/>
          </a:xfrm>
          <a:prstGeom prst="rect">
            <a:avLst/>
          </a:prstGeom>
        </p:spPr>
      </p:pic>
      <p:grpSp>
        <p:nvGrpSpPr>
          <p:cNvPr id="2" name="组合 1">
            <a:extLst>
              <a:ext uri="{FF2B5EF4-FFF2-40B4-BE49-F238E27FC236}">
                <a16:creationId xmlns:a16="http://schemas.microsoft.com/office/drawing/2014/main" id="{F9A3CF0F-A76A-4100-BDB4-20F14A8E565A}"/>
              </a:ext>
            </a:extLst>
          </p:cNvPr>
          <p:cNvGrpSpPr/>
          <p:nvPr/>
        </p:nvGrpSpPr>
        <p:grpSpPr>
          <a:xfrm>
            <a:off x="4221778" y="1133875"/>
            <a:ext cx="4186217" cy="1577575"/>
            <a:chOff x="4221779" y="1171975"/>
            <a:chExt cx="4775974" cy="1799825"/>
          </a:xfrm>
        </p:grpSpPr>
        <p:pic>
          <p:nvPicPr>
            <p:cNvPr id="47" name="图片 46">
              <a:extLst>
                <a:ext uri="{FF2B5EF4-FFF2-40B4-BE49-F238E27FC236}">
                  <a16:creationId xmlns:a16="http://schemas.microsoft.com/office/drawing/2014/main" id="{1E88DA64-F3F5-4CE9-8975-172BDA5BA6F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419944" y="2069379"/>
              <a:ext cx="1577807" cy="900985"/>
            </a:xfrm>
            <a:prstGeom prst="rect">
              <a:avLst/>
            </a:prstGeom>
            <a:ln w="3175">
              <a:solidFill>
                <a:schemeClr val="bg1">
                  <a:lumMod val="50000"/>
                </a:schemeClr>
              </a:solidFill>
            </a:ln>
          </p:spPr>
        </p:pic>
        <p:pic>
          <p:nvPicPr>
            <p:cNvPr id="46" name="图片 45">
              <a:extLst>
                <a:ext uri="{FF2B5EF4-FFF2-40B4-BE49-F238E27FC236}">
                  <a16:creationId xmlns:a16="http://schemas.microsoft.com/office/drawing/2014/main" id="{589E8AB8-9649-4A30-A532-DD1209A4CC5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402599" y="1171975"/>
              <a:ext cx="1595154" cy="895707"/>
            </a:xfrm>
            <a:prstGeom prst="rect">
              <a:avLst/>
            </a:prstGeom>
            <a:ln w="3175">
              <a:solidFill>
                <a:schemeClr val="bg1">
                  <a:lumMod val="50000"/>
                </a:schemeClr>
              </a:solidFill>
            </a:ln>
          </p:spPr>
        </p:pic>
        <p:pic>
          <p:nvPicPr>
            <p:cNvPr id="48" name="图片 47">
              <a:extLst>
                <a:ext uri="{FF2B5EF4-FFF2-40B4-BE49-F238E27FC236}">
                  <a16:creationId xmlns:a16="http://schemas.microsoft.com/office/drawing/2014/main" id="{57F9039D-4515-4583-944C-11BBCA32652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221779" y="1171975"/>
              <a:ext cx="1595154" cy="897274"/>
            </a:xfrm>
            <a:prstGeom prst="rect">
              <a:avLst/>
            </a:prstGeom>
            <a:ln w="3175">
              <a:solidFill>
                <a:schemeClr val="bg1">
                  <a:lumMod val="50000"/>
                </a:schemeClr>
              </a:solidFill>
            </a:ln>
          </p:spPr>
        </p:pic>
        <p:pic>
          <p:nvPicPr>
            <p:cNvPr id="49" name="图片 48">
              <a:extLst>
                <a:ext uri="{FF2B5EF4-FFF2-40B4-BE49-F238E27FC236}">
                  <a16:creationId xmlns:a16="http://schemas.microsoft.com/office/drawing/2014/main" id="{A7EA0E04-8000-468F-9409-F1D71D0A02F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820411" y="1171975"/>
              <a:ext cx="1595154" cy="897274"/>
            </a:xfrm>
            <a:prstGeom prst="rect">
              <a:avLst/>
            </a:prstGeom>
            <a:ln w="3175">
              <a:solidFill>
                <a:schemeClr val="bg1">
                  <a:lumMod val="50000"/>
                </a:schemeClr>
              </a:solidFill>
            </a:ln>
          </p:spPr>
        </p:pic>
        <p:pic>
          <p:nvPicPr>
            <p:cNvPr id="50" name="图片 49">
              <a:extLst>
                <a:ext uri="{FF2B5EF4-FFF2-40B4-BE49-F238E27FC236}">
                  <a16:creationId xmlns:a16="http://schemas.microsoft.com/office/drawing/2014/main" id="{11C9AD8C-4407-44FF-8211-4B33C6F0574B}"/>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222454" y="2069960"/>
              <a:ext cx="1597654" cy="901840"/>
            </a:xfrm>
            <a:prstGeom prst="rect">
              <a:avLst/>
            </a:prstGeom>
            <a:ln w="3175">
              <a:solidFill>
                <a:schemeClr val="bg1">
                  <a:lumMod val="50000"/>
                </a:schemeClr>
              </a:solidFill>
            </a:ln>
          </p:spPr>
        </p:pic>
        <p:pic>
          <p:nvPicPr>
            <p:cNvPr id="51" name="图片 50">
              <a:extLst>
                <a:ext uri="{FF2B5EF4-FFF2-40B4-BE49-F238E27FC236}">
                  <a16:creationId xmlns:a16="http://schemas.microsoft.com/office/drawing/2014/main" id="{1A6A052D-A025-4D26-AABC-3DA0D8231642}"/>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5821313" y="2069249"/>
              <a:ext cx="1590942" cy="900984"/>
            </a:xfrm>
            <a:prstGeom prst="rect">
              <a:avLst/>
            </a:prstGeom>
            <a:ln w="3175">
              <a:solidFill>
                <a:schemeClr val="bg1">
                  <a:lumMod val="50000"/>
                </a:schemeClr>
              </a:solidFill>
            </a:ln>
          </p:spPr>
        </p:pic>
      </p:grpSp>
      <p:pic>
        <p:nvPicPr>
          <p:cNvPr id="7" name="图片 6">
            <a:extLst>
              <a:ext uri="{FF2B5EF4-FFF2-40B4-BE49-F238E27FC236}">
                <a16:creationId xmlns:a16="http://schemas.microsoft.com/office/drawing/2014/main" id="{5583B863-D41C-43F4-A368-D539F7BD63D6}"/>
              </a:ext>
            </a:extLst>
          </p:cNvPr>
          <p:cNvPicPr>
            <a:picLocks noChangeAspect="1"/>
          </p:cNvPicPr>
          <p:nvPr/>
        </p:nvPicPr>
        <p:blipFill>
          <a:blip r:embed="rId13"/>
          <a:stretch>
            <a:fillRect/>
          </a:stretch>
        </p:blipFill>
        <p:spPr>
          <a:xfrm>
            <a:off x="2" y="3306007"/>
            <a:ext cx="2484115" cy="1842541"/>
          </a:xfrm>
          <a:prstGeom prst="rect">
            <a:avLst/>
          </a:prstGeom>
        </p:spPr>
      </p:pic>
      <p:sp>
        <p:nvSpPr>
          <p:cNvPr id="33" name="矩形 32">
            <a:extLst>
              <a:ext uri="{FF2B5EF4-FFF2-40B4-BE49-F238E27FC236}">
                <a16:creationId xmlns:a16="http://schemas.microsoft.com/office/drawing/2014/main" id="{4476E05E-ED25-4F90-8886-D784609889F4}"/>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Tree>
    <p:extLst>
      <p:ext uri="{BB962C8B-B14F-4D97-AF65-F5344CB8AC3E}">
        <p14:creationId xmlns:p14="http://schemas.microsoft.com/office/powerpoint/2010/main" val="556408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pic>
        <p:nvPicPr>
          <p:cNvPr id="5" name="图片 4">
            <a:extLst>
              <a:ext uri="{FF2B5EF4-FFF2-40B4-BE49-F238E27FC236}">
                <a16:creationId xmlns:a16="http://schemas.microsoft.com/office/drawing/2014/main" id="{48013F9C-39EB-48F7-9C42-27EB45090F68}"/>
              </a:ext>
            </a:extLst>
          </p:cNvPr>
          <p:cNvPicPr>
            <a:picLocks noChangeAspect="1"/>
          </p:cNvPicPr>
          <p:nvPr/>
        </p:nvPicPr>
        <p:blipFill>
          <a:blip r:embed="rId4"/>
          <a:stretch>
            <a:fillRect/>
          </a:stretch>
        </p:blipFill>
        <p:spPr>
          <a:xfrm>
            <a:off x="7487785" y="3331012"/>
            <a:ext cx="3291202" cy="1818200"/>
          </a:xfrm>
          <a:prstGeom prst="rect">
            <a:avLst/>
          </a:prstGeom>
        </p:spPr>
      </p:pic>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548868"/>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体育中心</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诠释运动与健康</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19" name="矩形 18">
            <a:extLst>
              <a:ext uri="{FF2B5EF4-FFF2-40B4-BE49-F238E27FC236}">
                <a16:creationId xmlns:a16="http://schemas.microsoft.com/office/drawing/2014/main" id="{07CC6A10-52A9-4A72-90D6-126BB1B5A7A1}"/>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
        <p:nvSpPr>
          <p:cNvPr id="26" name="矩形 25">
            <a:extLst>
              <a:ext uri="{FF2B5EF4-FFF2-40B4-BE49-F238E27FC236}">
                <a16:creationId xmlns:a16="http://schemas.microsoft.com/office/drawing/2014/main" id="{1F8C8E67-E263-414D-A3EE-2659A3675CD5}"/>
              </a:ext>
            </a:extLst>
          </p:cNvPr>
          <p:cNvSpPr/>
          <p:nvPr/>
        </p:nvSpPr>
        <p:spPr>
          <a:xfrm>
            <a:off x="4276641" y="2706609"/>
            <a:ext cx="2672721" cy="396647"/>
          </a:xfrm>
          <a:prstGeom prst="rect">
            <a:avLst/>
          </a:prstGeom>
        </p:spPr>
        <p:txBody>
          <a:bodyPr wrap="square" anchor="t">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随后立面的矩形元素像百叶窗一样打开吸入各种体育器材</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p>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镜头往百叶窗里走，发现各种体育器材在空中漂浮、排列、运动</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grpSp>
        <p:nvGrpSpPr>
          <p:cNvPr id="41" name="组合 40">
            <a:extLst>
              <a:ext uri="{FF2B5EF4-FFF2-40B4-BE49-F238E27FC236}">
                <a16:creationId xmlns:a16="http://schemas.microsoft.com/office/drawing/2014/main" id="{77332E91-0818-47A0-94DA-9EDF1D56F9E2}"/>
              </a:ext>
            </a:extLst>
          </p:cNvPr>
          <p:cNvGrpSpPr/>
          <p:nvPr/>
        </p:nvGrpSpPr>
        <p:grpSpPr>
          <a:xfrm>
            <a:off x="9358903" y="1121402"/>
            <a:ext cx="68580" cy="2541516"/>
            <a:chOff x="9157795" y="1497808"/>
            <a:chExt cx="68580" cy="2541516"/>
          </a:xfrm>
        </p:grpSpPr>
        <p:cxnSp>
          <p:nvCxnSpPr>
            <p:cNvPr id="42" name="直接连接符 41">
              <a:extLst>
                <a:ext uri="{FF2B5EF4-FFF2-40B4-BE49-F238E27FC236}">
                  <a16:creationId xmlns:a16="http://schemas.microsoft.com/office/drawing/2014/main" id="{79337FEF-72CF-49B7-A6D7-A4F698E61C1F}"/>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43" name="组合 42">
              <a:extLst>
                <a:ext uri="{FF2B5EF4-FFF2-40B4-BE49-F238E27FC236}">
                  <a16:creationId xmlns:a16="http://schemas.microsoft.com/office/drawing/2014/main" id="{9D7BD456-9579-47A2-BD61-EC2583F63816}"/>
                </a:ext>
              </a:extLst>
            </p:cNvPr>
            <p:cNvGrpSpPr/>
            <p:nvPr/>
          </p:nvGrpSpPr>
          <p:grpSpPr>
            <a:xfrm>
              <a:off x="9157795" y="1497808"/>
              <a:ext cx="68580" cy="2541516"/>
              <a:chOff x="9157795" y="1497808"/>
              <a:chExt cx="68580" cy="2541516"/>
            </a:xfrm>
          </p:grpSpPr>
          <p:sp>
            <p:nvSpPr>
              <p:cNvPr id="44" name="椭圆 43">
                <a:extLst>
                  <a:ext uri="{FF2B5EF4-FFF2-40B4-BE49-F238E27FC236}">
                    <a16:creationId xmlns:a16="http://schemas.microsoft.com/office/drawing/2014/main" id="{8989B1EF-AC78-4AD8-AE26-84E7F203F157}"/>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a:extLst>
                  <a:ext uri="{FF2B5EF4-FFF2-40B4-BE49-F238E27FC236}">
                    <a16:creationId xmlns:a16="http://schemas.microsoft.com/office/drawing/2014/main" id="{4A212DD4-60A7-411D-AC27-8A096DD29FED}"/>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6" name="图片 5">
            <a:extLst>
              <a:ext uri="{FF2B5EF4-FFF2-40B4-BE49-F238E27FC236}">
                <a16:creationId xmlns:a16="http://schemas.microsoft.com/office/drawing/2014/main" id="{7536E48B-9201-4EF9-93A2-037892D22213}"/>
              </a:ext>
            </a:extLst>
          </p:cNvPr>
          <p:cNvPicPr>
            <a:picLocks noChangeAspect="1"/>
          </p:cNvPicPr>
          <p:nvPr/>
        </p:nvPicPr>
        <p:blipFill>
          <a:blip r:embed="rId5"/>
          <a:stretch>
            <a:fillRect/>
          </a:stretch>
        </p:blipFill>
        <p:spPr>
          <a:xfrm>
            <a:off x="3696406" y="3329228"/>
            <a:ext cx="4297681" cy="1821118"/>
          </a:xfrm>
          <a:prstGeom prst="rect">
            <a:avLst/>
          </a:prstGeom>
        </p:spPr>
      </p:pic>
      <p:pic>
        <p:nvPicPr>
          <p:cNvPr id="2" name="图片 1">
            <a:extLst>
              <a:ext uri="{FF2B5EF4-FFF2-40B4-BE49-F238E27FC236}">
                <a16:creationId xmlns:a16="http://schemas.microsoft.com/office/drawing/2014/main" id="{631E5496-CCFF-4D46-90B8-5B4723312FF5}"/>
              </a:ext>
            </a:extLst>
          </p:cNvPr>
          <p:cNvPicPr>
            <a:picLocks noChangeAspect="1"/>
          </p:cNvPicPr>
          <p:nvPr/>
        </p:nvPicPr>
        <p:blipFill>
          <a:blip r:embed="rId6"/>
          <a:stretch>
            <a:fillRect/>
          </a:stretch>
        </p:blipFill>
        <p:spPr>
          <a:xfrm>
            <a:off x="0" y="3327354"/>
            <a:ext cx="4375466" cy="1824253"/>
          </a:xfrm>
          <a:prstGeom prst="rect">
            <a:avLst/>
          </a:prstGeom>
        </p:spPr>
      </p:pic>
      <p:pic>
        <p:nvPicPr>
          <p:cNvPr id="10" name="图片 9">
            <a:extLst>
              <a:ext uri="{FF2B5EF4-FFF2-40B4-BE49-F238E27FC236}">
                <a16:creationId xmlns:a16="http://schemas.microsoft.com/office/drawing/2014/main" id="{A45A7487-58CC-4AC7-A2B9-6AE00E32B2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41534" y="1104365"/>
            <a:ext cx="2521496" cy="1418342"/>
          </a:xfrm>
          <a:prstGeom prst="rect">
            <a:avLst/>
          </a:prstGeom>
        </p:spPr>
      </p:pic>
      <p:pic>
        <p:nvPicPr>
          <p:cNvPr id="36" name="图片 35">
            <a:extLst>
              <a:ext uri="{FF2B5EF4-FFF2-40B4-BE49-F238E27FC236}">
                <a16:creationId xmlns:a16="http://schemas.microsoft.com/office/drawing/2014/main" id="{2BDD76FF-47BA-4E61-B533-C0ACCE346A7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75465" y="1068542"/>
            <a:ext cx="2862417" cy="1610110"/>
          </a:xfrm>
          <a:prstGeom prst="rect">
            <a:avLst/>
          </a:prstGeom>
        </p:spPr>
      </p:pic>
    </p:spTree>
    <p:extLst>
      <p:ext uri="{BB962C8B-B14F-4D97-AF65-F5344CB8AC3E}">
        <p14:creationId xmlns:p14="http://schemas.microsoft.com/office/powerpoint/2010/main" val="4157166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pic>
        <p:nvPicPr>
          <p:cNvPr id="23" name="图片 22">
            <a:extLst>
              <a:ext uri="{FF2B5EF4-FFF2-40B4-BE49-F238E27FC236}">
                <a16:creationId xmlns:a16="http://schemas.microsoft.com/office/drawing/2014/main" id="{4B326988-4C8D-4DEA-B73E-D3B6F8064830}"/>
              </a:ext>
            </a:extLst>
          </p:cNvPr>
          <p:cNvPicPr>
            <a:picLocks noChangeAspect="1"/>
          </p:cNvPicPr>
          <p:nvPr/>
        </p:nvPicPr>
        <p:blipFill>
          <a:blip r:embed="rId4"/>
          <a:stretch>
            <a:fillRect/>
          </a:stretch>
        </p:blipFill>
        <p:spPr>
          <a:xfrm>
            <a:off x="6731023" y="3304132"/>
            <a:ext cx="3349602" cy="1839368"/>
          </a:xfrm>
          <a:prstGeom prst="rect">
            <a:avLst/>
          </a:prstGeom>
        </p:spPr>
      </p:pic>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548868"/>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丰富多样的运动场所</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满足不同人群的需求</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26" name="矩形 25">
            <a:extLst>
              <a:ext uri="{FF2B5EF4-FFF2-40B4-BE49-F238E27FC236}">
                <a16:creationId xmlns:a16="http://schemas.microsoft.com/office/drawing/2014/main" id="{1F8C8E67-E263-414D-A3EE-2659A3675CD5}"/>
              </a:ext>
            </a:extLst>
          </p:cNvPr>
          <p:cNvSpPr/>
          <p:nvPr/>
        </p:nvSpPr>
        <p:spPr>
          <a:xfrm>
            <a:off x="4276642" y="2714716"/>
            <a:ext cx="4392446" cy="396647"/>
          </a:xfrm>
          <a:prstGeom prst="rect">
            <a:avLst/>
          </a:prstGeom>
        </p:spPr>
        <p:txBody>
          <a:bodyPr wrap="square" anchor="t">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镜头切换</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体育器材分别分布在几个大的</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BOX</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里</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每个</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BOX</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分别代表着体育中心里各个运动空间</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随后</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BOX</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组合成体育中心</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grpSp>
        <p:nvGrpSpPr>
          <p:cNvPr id="41" name="组合 40">
            <a:extLst>
              <a:ext uri="{FF2B5EF4-FFF2-40B4-BE49-F238E27FC236}">
                <a16:creationId xmlns:a16="http://schemas.microsoft.com/office/drawing/2014/main" id="{77332E91-0818-47A0-94DA-9EDF1D56F9E2}"/>
              </a:ext>
            </a:extLst>
          </p:cNvPr>
          <p:cNvGrpSpPr/>
          <p:nvPr/>
        </p:nvGrpSpPr>
        <p:grpSpPr>
          <a:xfrm>
            <a:off x="9358903" y="1121402"/>
            <a:ext cx="68580" cy="2541516"/>
            <a:chOff x="9157795" y="1497808"/>
            <a:chExt cx="68580" cy="2541516"/>
          </a:xfrm>
        </p:grpSpPr>
        <p:cxnSp>
          <p:nvCxnSpPr>
            <p:cNvPr id="42" name="直接连接符 41">
              <a:extLst>
                <a:ext uri="{FF2B5EF4-FFF2-40B4-BE49-F238E27FC236}">
                  <a16:creationId xmlns:a16="http://schemas.microsoft.com/office/drawing/2014/main" id="{79337FEF-72CF-49B7-A6D7-A4F698E61C1F}"/>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43" name="组合 42">
              <a:extLst>
                <a:ext uri="{FF2B5EF4-FFF2-40B4-BE49-F238E27FC236}">
                  <a16:creationId xmlns:a16="http://schemas.microsoft.com/office/drawing/2014/main" id="{9D7BD456-9579-47A2-BD61-EC2583F63816}"/>
                </a:ext>
              </a:extLst>
            </p:cNvPr>
            <p:cNvGrpSpPr/>
            <p:nvPr/>
          </p:nvGrpSpPr>
          <p:grpSpPr>
            <a:xfrm>
              <a:off x="9157795" y="1497808"/>
              <a:ext cx="68580" cy="2541516"/>
              <a:chOff x="9157795" y="1497808"/>
              <a:chExt cx="68580" cy="2541516"/>
            </a:xfrm>
          </p:grpSpPr>
          <p:sp>
            <p:nvSpPr>
              <p:cNvPr id="44" name="椭圆 43">
                <a:extLst>
                  <a:ext uri="{FF2B5EF4-FFF2-40B4-BE49-F238E27FC236}">
                    <a16:creationId xmlns:a16="http://schemas.microsoft.com/office/drawing/2014/main" id="{8989B1EF-AC78-4AD8-AE26-84E7F203F157}"/>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a:extLst>
                  <a:ext uri="{FF2B5EF4-FFF2-40B4-BE49-F238E27FC236}">
                    <a16:creationId xmlns:a16="http://schemas.microsoft.com/office/drawing/2014/main" id="{4A212DD4-60A7-411D-AC27-8A096DD29FED}"/>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3" name="图片 2">
            <a:extLst>
              <a:ext uri="{FF2B5EF4-FFF2-40B4-BE49-F238E27FC236}">
                <a16:creationId xmlns:a16="http://schemas.microsoft.com/office/drawing/2014/main" id="{E1327D30-5E0E-4DE9-8D89-C5DD4EEC9A08}"/>
              </a:ext>
            </a:extLst>
          </p:cNvPr>
          <p:cNvPicPr>
            <a:picLocks noChangeAspect="1"/>
          </p:cNvPicPr>
          <p:nvPr/>
        </p:nvPicPr>
        <p:blipFill>
          <a:blip r:embed="rId5"/>
          <a:stretch>
            <a:fillRect/>
          </a:stretch>
        </p:blipFill>
        <p:spPr>
          <a:xfrm>
            <a:off x="0" y="3304442"/>
            <a:ext cx="3275274" cy="1839058"/>
          </a:xfrm>
          <a:prstGeom prst="rect">
            <a:avLst/>
          </a:prstGeom>
        </p:spPr>
      </p:pic>
      <p:pic>
        <p:nvPicPr>
          <p:cNvPr id="7" name="图片 6">
            <a:extLst>
              <a:ext uri="{FF2B5EF4-FFF2-40B4-BE49-F238E27FC236}">
                <a16:creationId xmlns:a16="http://schemas.microsoft.com/office/drawing/2014/main" id="{6317A285-ABD7-4C39-8A00-F41761BFA4E1}"/>
              </a:ext>
            </a:extLst>
          </p:cNvPr>
          <p:cNvPicPr>
            <a:picLocks noChangeAspect="1"/>
          </p:cNvPicPr>
          <p:nvPr/>
        </p:nvPicPr>
        <p:blipFill>
          <a:blip r:embed="rId6"/>
          <a:stretch>
            <a:fillRect/>
          </a:stretch>
        </p:blipFill>
        <p:spPr>
          <a:xfrm>
            <a:off x="3272726" y="3308820"/>
            <a:ext cx="3458296" cy="1834679"/>
          </a:xfrm>
          <a:prstGeom prst="rect">
            <a:avLst/>
          </a:prstGeom>
        </p:spPr>
      </p:pic>
      <p:pic>
        <p:nvPicPr>
          <p:cNvPr id="8" name="图片 7">
            <a:extLst>
              <a:ext uri="{FF2B5EF4-FFF2-40B4-BE49-F238E27FC236}">
                <a16:creationId xmlns:a16="http://schemas.microsoft.com/office/drawing/2014/main" id="{37F86EC6-8D9E-4F8D-B2E1-ABD41B98E7D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237883" y="1068542"/>
            <a:ext cx="1431209" cy="805056"/>
          </a:xfrm>
          <a:prstGeom prst="rect">
            <a:avLst/>
          </a:prstGeom>
        </p:spPr>
      </p:pic>
      <p:pic>
        <p:nvPicPr>
          <p:cNvPr id="27" name="图片 26">
            <a:extLst>
              <a:ext uri="{FF2B5EF4-FFF2-40B4-BE49-F238E27FC236}">
                <a16:creationId xmlns:a16="http://schemas.microsoft.com/office/drawing/2014/main" id="{1F82BB2D-9697-4F29-B753-2E2BE3A9F2F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375465" y="1068542"/>
            <a:ext cx="2862418" cy="1610110"/>
          </a:xfrm>
          <a:prstGeom prst="rect">
            <a:avLst/>
          </a:prstGeom>
        </p:spPr>
      </p:pic>
      <p:pic>
        <p:nvPicPr>
          <p:cNvPr id="30" name="图片 29">
            <a:extLst>
              <a:ext uri="{FF2B5EF4-FFF2-40B4-BE49-F238E27FC236}">
                <a16:creationId xmlns:a16="http://schemas.microsoft.com/office/drawing/2014/main" id="{3DACFB95-FB22-4FF7-B981-A7732EB286D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237883" y="1873598"/>
            <a:ext cx="1431210" cy="805056"/>
          </a:xfrm>
          <a:prstGeom prst="rect">
            <a:avLst/>
          </a:prstGeom>
        </p:spPr>
      </p:pic>
      <p:sp>
        <p:nvSpPr>
          <p:cNvPr id="33" name="矩形 32">
            <a:extLst>
              <a:ext uri="{FF2B5EF4-FFF2-40B4-BE49-F238E27FC236}">
                <a16:creationId xmlns:a16="http://schemas.microsoft.com/office/drawing/2014/main" id="{D4B481DE-3EE8-446D-8E8A-4562554B9E40}"/>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Tree>
    <p:extLst>
      <p:ext uri="{BB962C8B-B14F-4D97-AF65-F5344CB8AC3E}">
        <p14:creationId xmlns:p14="http://schemas.microsoft.com/office/powerpoint/2010/main" val="570627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pic>
        <p:nvPicPr>
          <p:cNvPr id="6" name="图片 5">
            <a:extLst>
              <a:ext uri="{FF2B5EF4-FFF2-40B4-BE49-F238E27FC236}">
                <a16:creationId xmlns:a16="http://schemas.microsoft.com/office/drawing/2014/main" id="{691BFD69-B7D0-4B61-BC2B-E1D1BF885340}"/>
              </a:ext>
            </a:extLst>
          </p:cNvPr>
          <p:cNvPicPr>
            <a:picLocks noChangeAspect="1"/>
          </p:cNvPicPr>
          <p:nvPr/>
        </p:nvPicPr>
        <p:blipFill>
          <a:blip r:embed="rId4"/>
          <a:stretch>
            <a:fillRect/>
          </a:stretch>
        </p:blipFill>
        <p:spPr>
          <a:xfrm>
            <a:off x="6682000" y="3304132"/>
            <a:ext cx="3432803" cy="1861250"/>
          </a:xfrm>
          <a:prstGeom prst="rect">
            <a:avLst/>
          </a:prstGeom>
        </p:spPr>
      </p:pic>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548868"/>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云禧</a:t>
            </a:r>
            <a:r>
              <a:rPr lang="en-US" altLang="zh-CN" sz="1050" dirty="0">
                <a:solidFill>
                  <a:srgbClr val="383434"/>
                </a:solidFill>
                <a:latin typeface="Microsoft JhengHei UI" panose="020B0604030504040204" pitchFamily="34" charset="-120"/>
                <a:ea typeface="Microsoft JhengHei UI" panose="020B0604030504040204" pitchFamily="34" charset="-120"/>
              </a:rPr>
              <a:t>·</a:t>
            </a:r>
            <a:r>
              <a:rPr lang="zh-CN" altLang="en-US" sz="1050" b="1" dirty="0">
                <a:solidFill>
                  <a:srgbClr val="383434"/>
                </a:solidFill>
                <a:latin typeface="Microsoft JhengHei UI" panose="020B0604030504040204" pitchFamily="34" charset="-120"/>
                <a:ea typeface="Microsoft JhengHei UI" panose="020B0604030504040204" pitchFamily="34" charset="-120"/>
              </a:rPr>
              <a:t>以丰富的生活方式</a:t>
            </a:r>
            <a:r>
              <a:rPr lang="zh-CN" altLang="en-US" sz="105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打造百万方生活大盘</a:t>
            </a:r>
            <a:endParaRPr lang="en-US" altLang="zh-CN" sz="105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26" name="矩形 25">
            <a:extLst>
              <a:ext uri="{FF2B5EF4-FFF2-40B4-BE49-F238E27FC236}">
                <a16:creationId xmlns:a16="http://schemas.microsoft.com/office/drawing/2014/main" id="{1F8C8E67-E263-414D-A3EE-2659A3675CD5}"/>
              </a:ext>
            </a:extLst>
          </p:cNvPr>
          <p:cNvSpPr/>
          <p:nvPr/>
        </p:nvSpPr>
        <p:spPr>
          <a:xfrm>
            <a:off x="4276642" y="2714716"/>
            <a:ext cx="4392446" cy="396647"/>
          </a:xfrm>
          <a:prstGeom prst="rect">
            <a:avLst/>
          </a:prstGeom>
        </p:spPr>
        <p:txBody>
          <a:bodyPr wrap="square" anchor="t">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回到云禧</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LOGO</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，每条</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LOGO</a:t>
            </a: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里有不同的元素</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积木</a:t>
            </a:r>
            <a:r>
              <a:rPr lang="en-US" altLang="zh-CN"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云逗公园      运动元素</a:t>
            </a:r>
            <a:r>
              <a:rPr lang="en-US" altLang="zh-CN"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体育中心    花草</a:t>
            </a:r>
            <a:r>
              <a:rPr lang="en-US" altLang="zh-CN"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景观园林</a:t>
            </a:r>
            <a:endParaRPr lang="en-US" altLang="zh-CN" sz="7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grpSp>
        <p:nvGrpSpPr>
          <p:cNvPr id="41" name="组合 40">
            <a:extLst>
              <a:ext uri="{FF2B5EF4-FFF2-40B4-BE49-F238E27FC236}">
                <a16:creationId xmlns:a16="http://schemas.microsoft.com/office/drawing/2014/main" id="{77332E91-0818-47A0-94DA-9EDF1D56F9E2}"/>
              </a:ext>
            </a:extLst>
          </p:cNvPr>
          <p:cNvGrpSpPr/>
          <p:nvPr/>
        </p:nvGrpSpPr>
        <p:grpSpPr>
          <a:xfrm>
            <a:off x="9358903" y="1121402"/>
            <a:ext cx="68580" cy="2541516"/>
            <a:chOff x="9157795" y="1497808"/>
            <a:chExt cx="68580" cy="2541516"/>
          </a:xfrm>
        </p:grpSpPr>
        <p:cxnSp>
          <p:nvCxnSpPr>
            <p:cNvPr id="42" name="直接连接符 41">
              <a:extLst>
                <a:ext uri="{FF2B5EF4-FFF2-40B4-BE49-F238E27FC236}">
                  <a16:creationId xmlns:a16="http://schemas.microsoft.com/office/drawing/2014/main" id="{79337FEF-72CF-49B7-A6D7-A4F698E61C1F}"/>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43" name="组合 42">
              <a:extLst>
                <a:ext uri="{FF2B5EF4-FFF2-40B4-BE49-F238E27FC236}">
                  <a16:creationId xmlns:a16="http://schemas.microsoft.com/office/drawing/2014/main" id="{9D7BD456-9579-47A2-BD61-EC2583F63816}"/>
                </a:ext>
              </a:extLst>
            </p:cNvPr>
            <p:cNvGrpSpPr/>
            <p:nvPr/>
          </p:nvGrpSpPr>
          <p:grpSpPr>
            <a:xfrm>
              <a:off x="9157795" y="1497808"/>
              <a:ext cx="68580" cy="2541516"/>
              <a:chOff x="9157795" y="1497808"/>
              <a:chExt cx="68580" cy="2541516"/>
            </a:xfrm>
          </p:grpSpPr>
          <p:sp>
            <p:nvSpPr>
              <p:cNvPr id="44" name="椭圆 43">
                <a:extLst>
                  <a:ext uri="{FF2B5EF4-FFF2-40B4-BE49-F238E27FC236}">
                    <a16:creationId xmlns:a16="http://schemas.microsoft.com/office/drawing/2014/main" id="{8989B1EF-AC78-4AD8-AE26-84E7F203F157}"/>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a:extLst>
                  <a:ext uri="{FF2B5EF4-FFF2-40B4-BE49-F238E27FC236}">
                    <a16:creationId xmlns:a16="http://schemas.microsoft.com/office/drawing/2014/main" id="{4A212DD4-60A7-411D-AC27-8A096DD29FED}"/>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3" name="矩形 32">
            <a:extLst>
              <a:ext uri="{FF2B5EF4-FFF2-40B4-BE49-F238E27FC236}">
                <a16:creationId xmlns:a16="http://schemas.microsoft.com/office/drawing/2014/main" id="{D4B481DE-3EE8-446D-8E8A-4562554B9E40}"/>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pic>
        <p:nvPicPr>
          <p:cNvPr id="2" name="图片 1">
            <a:extLst>
              <a:ext uri="{FF2B5EF4-FFF2-40B4-BE49-F238E27FC236}">
                <a16:creationId xmlns:a16="http://schemas.microsoft.com/office/drawing/2014/main" id="{5D942FBA-98B1-435A-9FEC-DF7D7244AD79}"/>
              </a:ext>
            </a:extLst>
          </p:cNvPr>
          <p:cNvPicPr>
            <a:picLocks noChangeAspect="1"/>
          </p:cNvPicPr>
          <p:nvPr/>
        </p:nvPicPr>
        <p:blipFill>
          <a:blip r:embed="rId5"/>
          <a:stretch>
            <a:fillRect/>
          </a:stretch>
        </p:blipFill>
        <p:spPr>
          <a:xfrm>
            <a:off x="-2" y="3304132"/>
            <a:ext cx="3420864" cy="1839368"/>
          </a:xfrm>
          <a:prstGeom prst="rect">
            <a:avLst/>
          </a:prstGeom>
        </p:spPr>
      </p:pic>
      <p:pic>
        <p:nvPicPr>
          <p:cNvPr id="9" name="图片 8">
            <a:extLst>
              <a:ext uri="{FF2B5EF4-FFF2-40B4-BE49-F238E27FC236}">
                <a16:creationId xmlns:a16="http://schemas.microsoft.com/office/drawing/2014/main" id="{3C2767A7-BA1A-48AE-B986-C0D82462D950}"/>
              </a:ext>
            </a:extLst>
          </p:cNvPr>
          <p:cNvPicPr>
            <a:picLocks noChangeAspect="1"/>
          </p:cNvPicPr>
          <p:nvPr/>
        </p:nvPicPr>
        <p:blipFill>
          <a:blip r:embed="rId6"/>
          <a:stretch>
            <a:fillRect/>
          </a:stretch>
        </p:blipFill>
        <p:spPr>
          <a:xfrm>
            <a:off x="3420862" y="3304132"/>
            <a:ext cx="3333735" cy="1839459"/>
          </a:xfrm>
          <a:prstGeom prst="rect">
            <a:avLst/>
          </a:prstGeom>
        </p:spPr>
      </p:pic>
      <p:grpSp>
        <p:nvGrpSpPr>
          <p:cNvPr id="7" name="组合 6">
            <a:extLst>
              <a:ext uri="{FF2B5EF4-FFF2-40B4-BE49-F238E27FC236}">
                <a16:creationId xmlns:a16="http://schemas.microsoft.com/office/drawing/2014/main" id="{E9BFABE9-FD1A-4056-AD26-2A69795FEA0E}"/>
              </a:ext>
            </a:extLst>
          </p:cNvPr>
          <p:cNvGrpSpPr/>
          <p:nvPr/>
        </p:nvGrpSpPr>
        <p:grpSpPr>
          <a:xfrm>
            <a:off x="4375465" y="1305179"/>
            <a:ext cx="4503363" cy="1266571"/>
            <a:chOff x="4375465" y="1068541"/>
            <a:chExt cx="5724834" cy="1610110"/>
          </a:xfrm>
        </p:grpSpPr>
        <p:pic>
          <p:nvPicPr>
            <p:cNvPr id="25" name="图片 24">
              <a:extLst>
                <a:ext uri="{FF2B5EF4-FFF2-40B4-BE49-F238E27FC236}">
                  <a16:creationId xmlns:a16="http://schemas.microsoft.com/office/drawing/2014/main" id="{98DE5E15-6B02-4822-88B5-90E35AAC940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75465" y="1068542"/>
              <a:ext cx="2862417" cy="1610109"/>
            </a:xfrm>
            <a:prstGeom prst="rect">
              <a:avLst/>
            </a:prstGeom>
          </p:spPr>
        </p:pic>
        <p:pic>
          <p:nvPicPr>
            <p:cNvPr id="5" name="图片 4">
              <a:extLst>
                <a:ext uri="{FF2B5EF4-FFF2-40B4-BE49-F238E27FC236}">
                  <a16:creationId xmlns:a16="http://schemas.microsoft.com/office/drawing/2014/main" id="{683845D7-8888-450F-BF5E-B755BB4546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37882" y="1068541"/>
              <a:ext cx="2862417" cy="1610110"/>
            </a:xfrm>
            <a:prstGeom prst="rect">
              <a:avLst/>
            </a:prstGeom>
          </p:spPr>
        </p:pic>
      </p:grpSp>
    </p:spTree>
    <p:extLst>
      <p:ext uri="{BB962C8B-B14F-4D97-AF65-F5344CB8AC3E}">
        <p14:creationId xmlns:p14="http://schemas.microsoft.com/office/powerpoint/2010/main" val="1040607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9947D61-2131-4098-9D21-4B612B2E1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sp>
        <p:nvSpPr>
          <p:cNvPr id="18" name="矩形 17">
            <a:extLst>
              <a:ext uri="{FF2B5EF4-FFF2-40B4-BE49-F238E27FC236}">
                <a16:creationId xmlns:a16="http://schemas.microsoft.com/office/drawing/2014/main" id="{80FB1FD6-AC6E-4C92-9E73-4A13873A7872}"/>
              </a:ext>
            </a:extLst>
          </p:cNvPr>
          <p:cNvSpPr/>
          <p:nvPr/>
        </p:nvSpPr>
        <p:spPr>
          <a:xfrm>
            <a:off x="4256618" y="1697059"/>
            <a:ext cx="1567388" cy="1193660"/>
          </a:xfrm>
          <a:prstGeom prst="rect">
            <a:avLst/>
          </a:prstGeom>
        </p:spPr>
        <p:txBody>
          <a:bodyPr wrap="square">
            <a:spAutoFit/>
          </a:bodyPr>
          <a:lstStyle/>
          <a:p>
            <a:pPr>
              <a:lnSpc>
                <a:spcPct val="150000"/>
              </a:lnSpc>
            </a:pPr>
            <a:r>
              <a:rPr lang="zh-CN" altLang="en-US" sz="54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谢谢</a:t>
            </a:r>
          </a:p>
        </p:txBody>
      </p:sp>
      <p:sp>
        <p:nvSpPr>
          <p:cNvPr id="21" name="矩形 20">
            <a:extLst>
              <a:ext uri="{FF2B5EF4-FFF2-40B4-BE49-F238E27FC236}">
                <a16:creationId xmlns:a16="http://schemas.microsoft.com/office/drawing/2014/main" id="{DDCAB1FA-A381-44E4-9031-E568F85D5280}"/>
              </a:ext>
            </a:extLst>
          </p:cNvPr>
          <p:cNvSpPr/>
          <p:nvPr/>
        </p:nvSpPr>
        <p:spPr>
          <a:xfrm>
            <a:off x="4256618" y="2799983"/>
            <a:ext cx="1567388" cy="316690"/>
          </a:xfrm>
          <a:prstGeom prst="rect">
            <a:avLst/>
          </a:prstGeom>
        </p:spPr>
        <p:txBody>
          <a:bodyPr wrap="square">
            <a:spAutoFit/>
          </a:bodyPr>
          <a:lstStyle/>
          <a:p>
            <a:pPr algn="dist">
              <a:lnSpc>
                <a:spcPct val="150000"/>
              </a:lnSpc>
            </a:pPr>
            <a:r>
              <a:rPr lang="en-US" altLang="zh-CN"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THANK YOU</a:t>
            </a:r>
            <a:endPar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Tree>
    <p:extLst>
      <p:ext uri="{BB962C8B-B14F-4D97-AF65-F5344CB8AC3E}">
        <p14:creationId xmlns:p14="http://schemas.microsoft.com/office/powerpoint/2010/main" val="1763138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cxnSp>
        <p:nvCxnSpPr>
          <p:cNvPr id="69" name="直接连接符 68">
            <a:extLst>
              <a:ext uri="{FF2B5EF4-FFF2-40B4-BE49-F238E27FC236}">
                <a16:creationId xmlns:a16="http://schemas.microsoft.com/office/drawing/2014/main" id="{278252AA-F4C8-44F8-838C-FC7DC2CC71D4}"/>
              </a:ext>
            </a:extLst>
          </p:cNvPr>
          <p:cNvCxnSpPr/>
          <p:nvPr/>
        </p:nvCxnSpPr>
        <p:spPr>
          <a:xfrm>
            <a:off x="9582873" y="4694510"/>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9582873" y="4728642"/>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9582873" y="476118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sp>
        <p:nvSpPr>
          <p:cNvPr id="18" name="矩形 17">
            <a:extLst>
              <a:ext uri="{FF2B5EF4-FFF2-40B4-BE49-F238E27FC236}">
                <a16:creationId xmlns:a16="http://schemas.microsoft.com/office/drawing/2014/main" id="{80FB1FD6-AC6E-4C92-9E73-4A13873A7872}"/>
              </a:ext>
            </a:extLst>
          </p:cNvPr>
          <p:cNvSpPr/>
          <p:nvPr/>
        </p:nvSpPr>
        <p:spPr>
          <a:xfrm>
            <a:off x="1389540" y="1816646"/>
            <a:ext cx="7301544" cy="500265"/>
          </a:xfrm>
          <a:prstGeom prst="rect">
            <a:avLst/>
          </a:prstGeom>
        </p:spPr>
        <p:txBody>
          <a:bodyPr wrap="square">
            <a:spAutoFit/>
          </a:bodyPr>
          <a:lstStyle/>
          <a:p>
            <a:pPr>
              <a:lnSpc>
                <a:spcPct val="150000"/>
              </a:lnSpc>
            </a:pPr>
            <a:r>
              <a:rPr lang="zh-CN" altLang="en-US" sz="20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生活最典型的为中庸生活，在动与静之间，找到一种完全的平衡</a:t>
            </a:r>
          </a:p>
        </p:txBody>
      </p:sp>
      <p:sp>
        <p:nvSpPr>
          <p:cNvPr id="21" name="矩形 20">
            <a:extLst>
              <a:ext uri="{FF2B5EF4-FFF2-40B4-BE49-F238E27FC236}">
                <a16:creationId xmlns:a16="http://schemas.microsoft.com/office/drawing/2014/main" id="{DDCAB1FA-A381-44E4-9031-E568F85D5280}"/>
              </a:ext>
            </a:extLst>
          </p:cNvPr>
          <p:cNvSpPr/>
          <p:nvPr/>
        </p:nvSpPr>
        <p:spPr>
          <a:xfrm>
            <a:off x="7205916" y="2575151"/>
            <a:ext cx="1392519" cy="296300"/>
          </a:xfrm>
          <a:prstGeom prst="rect">
            <a:avLst/>
          </a:prstGeom>
        </p:spPr>
        <p:txBody>
          <a:bodyPr wrap="square">
            <a:spAutoFit/>
          </a:bodyPr>
          <a:lstStyle/>
          <a:p>
            <a:pPr>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林语堂</a:t>
            </a:r>
            <a:r>
              <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生活的艺术</a:t>
            </a:r>
            <a:r>
              <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endPar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cxnSp>
        <p:nvCxnSpPr>
          <p:cNvPr id="22" name="直接连接符 21">
            <a:extLst>
              <a:ext uri="{FF2B5EF4-FFF2-40B4-BE49-F238E27FC236}">
                <a16:creationId xmlns:a16="http://schemas.microsoft.com/office/drawing/2014/main" id="{F6F90305-026A-42F5-9B21-19C26CC8111C}"/>
              </a:ext>
            </a:extLst>
          </p:cNvPr>
          <p:cNvCxnSpPr>
            <a:cxnSpLocks/>
          </p:cNvCxnSpPr>
          <p:nvPr/>
        </p:nvCxnSpPr>
        <p:spPr>
          <a:xfrm flipH="1">
            <a:off x="6458226" y="2738669"/>
            <a:ext cx="724638" cy="0"/>
          </a:xfrm>
          <a:prstGeom prst="line">
            <a:avLst/>
          </a:prstGeom>
          <a:ln w="9525">
            <a:solidFill>
              <a:srgbClr val="383434"/>
            </a:solidFill>
          </a:ln>
        </p:spPr>
        <p:style>
          <a:lnRef idx="1">
            <a:schemeClr val="dk1"/>
          </a:lnRef>
          <a:fillRef idx="0">
            <a:schemeClr val="dk1"/>
          </a:fillRef>
          <a:effectRef idx="0">
            <a:schemeClr val="dk1"/>
          </a:effectRef>
          <a:fontRef idx="minor">
            <a:schemeClr val="tx1"/>
          </a:fontRef>
        </p:style>
      </p:cxnSp>
      <p:grpSp>
        <p:nvGrpSpPr>
          <p:cNvPr id="2" name="组合 1">
            <a:extLst>
              <a:ext uri="{FF2B5EF4-FFF2-40B4-BE49-F238E27FC236}">
                <a16:creationId xmlns:a16="http://schemas.microsoft.com/office/drawing/2014/main" id="{48F50BB3-E361-4434-8E6C-3DC6D9A96CEE}"/>
              </a:ext>
            </a:extLst>
          </p:cNvPr>
          <p:cNvGrpSpPr/>
          <p:nvPr/>
        </p:nvGrpSpPr>
        <p:grpSpPr>
          <a:xfrm>
            <a:off x="3617910" y="3298013"/>
            <a:ext cx="2844804" cy="592600"/>
            <a:chOff x="3617910" y="3395752"/>
            <a:chExt cx="2844804" cy="592600"/>
          </a:xfrm>
        </p:grpSpPr>
        <p:sp>
          <p:nvSpPr>
            <p:cNvPr id="24" name="矩形 23">
              <a:extLst>
                <a:ext uri="{FF2B5EF4-FFF2-40B4-BE49-F238E27FC236}">
                  <a16:creationId xmlns:a16="http://schemas.microsoft.com/office/drawing/2014/main" id="{0B90AF32-FF75-4FB3-A9C8-F6CDBC077E40}"/>
                </a:ext>
              </a:extLst>
            </p:cNvPr>
            <p:cNvSpPr/>
            <p:nvPr/>
          </p:nvSpPr>
          <p:spPr>
            <a:xfrm>
              <a:off x="4044374" y="3395752"/>
              <a:ext cx="1991876" cy="296300"/>
            </a:xfrm>
            <a:prstGeom prst="rect">
              <a:avLst/>
            </a:prstGeom>
          </p:spPr>
          <p:txBody>
            <a:bodyPr wrap="square">
              <a:spAutoFit/>
            </a:bodyPr>
            <a:lstStyle/>
            <a:p>
              <a:pPr algn="ctr">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静是自然舒适、动是繁华活力</a:t>
              </a:r>
            </a:p>
          </p:txBody>
        </p:sp>
        <p:sp>
          <p:nvSpPr>
            <p:cNvPr id="25" name="矩形 24">
              <a:extLst>
                <a:ext uri="{FF2B5EF4-FFF2-40B4-BE49-F238E27FC236}">
                  <a16:creationId xmlns:a16="http://schemas.microsoft.com/office/drawing/2014/main" id="{712F4086-0E57-4485-8942-DE31860FE339}"/>
                </a:ext>
              </a:extLst>
            </p:cNvPr>
            <p:cNvSpPr/>
            <p:nvPr/>
          </p:nvSpPr>
          <p:spPr>
            <a:xfrm>
              <a:off x="3617910" y="3692052"/>
              <a:ext cx="2844804" cy="296300"/>
            </a:xfrm>
            <a:prstGeom prst="rect">
              <a:avLst/>
            </a:prstGeom>
          </p:spPr>
          <p:txBody>
            <a:bodyPr wrap="square">
              <a:spAutoFit/>
            </a:bodyPr>
            <a:lstStyle/>
            <a:p>
              <a:pPr algn="ctr">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生活需要平衡，但很多人生活缺失平衡</a:t>
              </a:r>
            </a:p>
          </p:txBody>
        </p:sp>
      </p:grpSp>
    </p:spTree>
    <p:extLst>
      <p:ext uri="{BB962C8B-B14F-4D97-AF65-F5344CB8AC3E}">
        <p14:creationId xmlns:p14="http://schemas.microsoft.com/office/powerpoint/2010/main" val="63383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9947D61-2131-4098-9D21-4B612B2E1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18" name="矩形 17">
            <a:extLst>
              <a:ext uri="{FF2B5EF4-FFF2-40B4-BE49-F238E27FC236}">
                <a16:creationId xmlns:a16="http://schemas.microsoft.com/office/drawing/2014/main" id="{80FB1FD6-AC6E-4C92-9E73-4A13873A7872}"/>
              </a:ext>
            </a:extLst>
          </p:cNvPr>
          <p:cNvSpPr/>
          <p:nvPr/>
        </p:nvSpPr>
        <p:spPr>
          <a:xfrm>
            <a:off x="1500067" y="1742454"/>
            <a:ext cx="1868931" cy="1193660"/>
          </a:xfrm>
          <a:prstGeom prst="rect">
            <a:avLst/>
          </a:prstGeom>
        </p:spPr>
        <p:txBody>
          <a:bodyPr wrap="square">
            <a:spAutoFit/>
          </a:bodyPr>
          <a:lstStyle/>
          <a:p>
            <a:pPr>
              <a:lnSpc>
                <a:spcPct val="150000"/>
              </a:lnSpc>
            </a:pPr>
            <a:r>
              <a:rPr lang="zh-CN" altLang="en-US" sz="54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云禧</a:t>
            </a:r>
          </a:p>
        </p:txBody>
      </p:sp>
      <p:sp>
        <p:nvSpPr>
          <p:cNvPr id="21" name="矩形 20">
            <a:extLst>
              <a:ext uri="{FF2B5EF4-FFF2-40B4-BE49-F238E27FC236}">
                <a16:creationId xmlns:a16="http://schemas.microsoft.com/office/drawing/2014/main" id="{DDCAB1FA-A381-44E4-9031-E568F85D5280}"/>
              </a:ext>
            </a:extLst>
          </p:cNvPr>
          <p:cNvSpPr/>
          <p:nvPr/>
        </p:nvSpPr>
        <p:spPr>
          <a:xfrm>
            <a:off x="3075294" y="2487402"/>
            <a:ext cx="1392519" cy="316690"/>
          </a:xfrm>
          <a:prstGeom prst="rect">
            <a:avLst/>
          </a:prstGeom>
        </p:spPr>
        <p:txBody>
          <a:bodyPr wrap="square">
            <a:spAutoFit/>
          </a:bodyPr>
          <a:lstStyle/>
          <a:p>
            <a:pPr algn="dist">
              <a:lnSpc>
                <a:spcPct val="150000"/>
              </a:lnSpc>
            </a:pP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引领生活方式</a:t>
            </a:r>
          </a:p>
        </p:txBody>
      </p:sp>
      <p:sp>
        <p:nvSpPr>
          <p:cNvPr id="24" name="矩形 23">
            <a:extLst>
              <a:ext uri="{FF2B5EF4-FFF2-40B4-BE49-F238E27FC236}">
                <a16:creationId xmlns:a16="http://schemas.microsoft.com/office/drawing/2014/main" id="{0B90AF32-FF75-4FB3-A9C8-F6CDBC077E40}"/>
              </a:ext>
            </a:extLst>
          </p:cNvPr>
          <p:cNvSpPr/>
          <p:nvPr/>
        </p:nvSpPr>
        <p:spPr>
          <a:xfrm>
            <a:off x="5840026" y="1729438"/>
            <a:ext cx="2740532" cy="757964"/>
          </a:xfrm>
          <a:prstGeom prst="rect">
            <a:avLst/>
          </a:prstGeom>
        </p:spPr>
        <p:txBody>
          <a:bodyPr wrap="square">
            <a:spAutoFit/>
          </a:bodyPr>
          <a:lstStyle/>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三山新城作为距离广州最近的主城区，在此打造独特的生态低碳之城，犹如广州和佛山之间的花园。</a:t>
            </a:r>
          </a:p>
        </p:txBody>
      </p:sp>
      <p:sp>
        <p:nvSpPr>
          <p:cNvPr id="14" name="矩形 13">
            <a:extLst>
              <a:ext uri="{FF2B5EF4-FFF2-40B4-BE49-F238E27FC236}">
                <a16:creationId xmlns:a16="http://schemas.microsoft.com/office/drawing/2014/main" id="{F0CB6492-5AA4-4452-9A0E-62E200049FCC}"/>
              </a:ext>
            </a:extLst>
          </p:cNvPr>
          <p:cNvSpPr/>
          <p:nvPr/>
        </p:nvSpPr>
        <p:spPr>
          <a:xfrm>
            <a:off x="5840025" y="2718235"/>
            <a:ext cx="2740531" cy="757964"/>
          </a:xfrm>
          <a:prstGeom prst="rect">
            <a:avLst/>
          </a:prstGeom>
        </p:spPr>
        <p:txBody>
          <a:bodyPr wrap="square">
            <a:spAutoFit/>
          </a:bodyPr>
          <a:lstStyle/>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而保利在三山新城打造集开放、自然、活力、健康的公园大盘，塑造有静有动的生活，引领此地生活方式的重新转变。</a:t>
            </a:r>
          </a:p>
        </p:txBody>
      </p:sp>
    </p:spTree>
    <p:extLst>
      <p:ext uri="{BB962C8B-B14F-4D97-AF65-F5344CB8AC3E}">
        <p14:creationId xmlns:p14="http://schemas.microsoft.com/office/powerpoint/2010/main" val="4283296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9947D61-2131-4098-9D21-4B612B2E1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16" name="矩形 15">
            <a:extLst>
              <a:ext uri="{FF2B5EF4-FFF2-40B4-BE49-F238E27FC236}">
                <a16:creationId xmlns:a16="http://schemas.microsoft.com/office/drawing/2014/main" id="{F699CB7B-1FA9-4762-848E-935F56AC9796}"/>
              </a:ext>
            </a:extLst>
          </p:cNvPr>
          <p:cNvSpPr/>
          <p:nvPr/>
        </p:nvSpPr>
        <p:spPr>
          <a:xfrm>
            <a:off x="3097091" y="2522813"/>
            <a:ext cx="3886441" cy="296300"/>
          </a:xfrm>
          <a:prstGeom prst="rect">
            <a:avLst/>
          </a:prstGeom>
        </p:spPr>
        <p:txBody>
          <a:bodyPr wrap="square">
            <a:spAutoFit/>
          </a:bodyPr>
          <a:lstStyle/>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动与静丰富了生活，我们以线条去感触动静生活，构建生活的艺术</a:t>
            </a:r>
          </a:p>
        </p:txBody>
      </p:sp>
      <p:sp>
        <p:nvSpPr>
          <p:cNvPr id="17" name="矩形 16">
            <a:extLst>
              <a:ext uri="{FF2B5EF4-FFF2-40B4-BE49-F238E27FC236}">
                <a16:creationId xmlns:a16="http://schemas.microsoft.com/office/drawing/2014/main" id="{3204826D-83BE-4D2B-AC8F-71EC70404271}"/>
              </a:ext>
            </a:extLst>
          </p:cNvPr>
          <p:cNvSpPr/>
          <p:nvPr/>
        </p:nvSpPr>
        <p:spPr>
          <a:xfrm>
            <a:off x="4176746" y="2147484"/>
            <a:ext cx="1727130" cy="316690"/>
          </a:xfrm>
          <a:prstGeom prst="rect">
            <a:avLst/>
          </a:prstGeom>
        </p:spPr>
        <p:txBody>
          <a:bodyPr wrap="square">
            <a:spAutoFit/>
          </a:bodyPr>
          <a:lstStyle/>
          <a:p>
            <a:pPr>
              <a:lnSpc>
                <a:spcPct val="150000"/>
              </a:lnSpc>
            </a:pP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让每个人的生活都是艺术</a:t>
            </a:r>
          </a:p>
        </p:txBody>
      </p:sp>
    </p:spTree>
    <p:extLst>
      <p:ext uri="{BB962C8B-B14F-4D97-AF65-F5344CB8AC3E}">
        <p14:creationId xmlns:p14="http://schemas.microsoft.com/office/powerpoint/2010/main" val="3149606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9947D61-2131-4098-9D21-4B612B2E1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18" name="矩形 17">
            <a:extLst>
              <a:ext uri="{FF2B5EF4-FFF2-40B4-BE49-F238E27FC236}">
                <a16:creationId xmlns:a16="http://schemas.microsoft.com/office/drawing/2014/main" id="{80FB1FD6-AC6E-4C92-9E73-4A13873A7872}"/>
              </a:ext>
            </a:extLst>
          </p:cNvPr>
          <p:cNvSpPr/>
          <p:nvPr/>
        </p:nvSpPr>
        <p:spPr>
          <a:xfrm>
            <a:off x="1492383" y="1363094"/>
            <a:ext cx="1868931" cy="1193660"/>
          </a:xfrm>
          <a:prstGeom prst="rect">
            <a:avLst/>
          </a:prstGeom>
        </p:spPr>
        <p:txBody>
          <a:bodyPr wrap="square">
            <a:spAutoFit/>
          </a:bodyPr>
          <a:lstStyle/>
          <a:p>
            <a:pPr>
              <a:lnSpc>
                <a:spcPct val="150000"/>
              </a:lnSpc>
            </a:pPr>
            <a:r>
              <a:rPr lang="zh-CN" altLang="en-US" sz="54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动</a:t>
            </a:r>
          </a:p>
        </p:txBody>
      </p:sp>
      <p:sp>
        <p:nvSpPr>
          <p:cNvPr id="21" name="矩形 20">
            <a:extLst>
              <a:ext uri="{FF2B5EF4-FFF2-40B4-BE49-F238E27FC236}">
                <a16:creationId xmlns:a16="http://schemas.microsoft.com/office/drawing/2014/main" id="{DDCAB1FA-A381-44E4-9031-E568F85D5280}"/>
              </a:ext>
            </a:extLst>
          </p:cNvPr>
          <p:cNvSpPr/>
          <p:nvPr/>
        </p:nvSpPr>
        <p:spPr>
          <a:xfrm>
            <a:off x="1519809" y="1064519"/>
            <a:ext cx="1392519" cy="316690"/>
          </a:xfrm>
          <a:prstGeom prst="rect">
            <a:avLst/>
          </a:prstGeom>
        </p:spPr>
        <p:txBody>
          <a:bodyPr wrap="square">
            <a:spAutoFit/>
          </a:bodyPr>
          <a:lstStyle/>
          <a:p>
            <a:pPr algn="dist">
              <a:lnSpc>
                <a:spcPct val="150000"/>
              </a:lnSpc>
            </a:pP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感知动静的轮廓</a:t>
            </a:r>
          </a:p>
        </p:txBody>
      </p:sp>
      <p:sp>
        <p:nvSpPr>
          <p:cNvPr id="24" name="矩形 23">
            <a:extLst>
              <a:ext uri="{FF2B5EF4-FFF2-40B4-BE49-F238E27FC236}">
                <a16:creationId xmlns:a16="http://schemas.microsoft.com/office/drawing/2014/main" id="{0B90AF32-FF75-4FB3-A9C8-F6CDBC077E40}"/>
              </a:ext>
            </a:extLst>
          </p:cNvPr>
          <p:cNvSpPr/>
          <p:nvPr/>
        </p:nvSpPr>
        <p:spPr>
          <a:xfrm>
            <a:off x="2426848" y="1798790"/>
            <a:ext cx="2740532" cy="757964"/>
          </a:xfrm>
          <a:prstGeom prst="rect">
            <a:avLst/>
          </a:prstGeom>
        </p:spPr>
        <p:txBody>
          <a:bodyPr wrap="square">
            <a:spAutoFit/>
          </a:bodyPr>
          <a:lstStyle/>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云逗乐园</a:t>
            </a:r>
            <a:endPar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景观园林</a:t>
            </a:r>
            <a:endPar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gn="just">
              <a:lnSpc>
                <a:spcPct val="150000"/>
              </a:lnSpc>
            </a:pPr>
            <a:endPar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16" name="矩形 15">
            <a:extLst>
              <a:ext uri="{FF2B5EF4-FFF2-40B4-BE49-F238E27FC236}">
                <a16:creationId xmlns:a16="http://schemas.microsoft.com/office/drawing/2014/main" id="{3C0F96AD-A4C1-4FF3-96F1-BBF548C8632F}"/>
              </a:ext>
            </a:extLst>
          </p:cNvPr>
          <p:cNvSpPr/>
          <p:nvPr/>
        </p:nvSpPr>
        <p:spPr>
          <a:xfrm>
            <a:off x="1492383" y="2500009"/>
            <a:ext cx="1868931" cy="1193660"/>
          </a:xfrm>
          <a:prstGeom prst="rect">
            <a:avLst/>
          </a:prstGeom>
        </p:spPr>
        <p:txBody>
          <a:bodyPr wrap="square">
            <a:spAutoFit/>
          </a:bodyPr>
          <a:lstStyle/>
          <a:p>
            <a:pPr>
              <a:lnSpc>
                <a:spcPct val="150000"/>
              </a:lnSpc>
            </a:pPr>
            <a:r>
              <a:rPr lang="zh-CN" altLang="en-US" sz="54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静</a:t>
            </a:r>
          </a:p>
        </p:txBody>
      </p:sp>
      <p:sp>
        <p:nvSpPr>
          <p:cNvPr id="17" name="矩形 16">
            <a:extLst>
              <a:ext uri="{FF2B5EF4-FFF2-40B4-BE49-F238E27FC236}">
                <a16:creationId xmlns:a16="http://schemas.microsoft.com/office/drawing/2014/main" id="{D11DE9C0-E668-4101-B4B2-82D8F75103BB}"/>
              </a:ext>
            </a:extLst>
          </p:cNvPr>
          <p:cNvSpPr/>
          <p:nvPr/>
        </p:nvSpPr>
        <p:spPr>
          <a:xfrm>
            <a:off x="2426848" y="2961714"/>
            <a:ext cx="2740532" cy="757964"/>
          </a:xfrm>
          <a:prstGeom prst="rect">
            <a:avLst/>
          </a:prstGeom>
        </p:spPr>
        <p:txBody>
          <a:bodyPr wrap="square">
            <a:spAutoFit/>
          </a:bodyPr>
          <a:lstStyle/>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体育中心</a:t>
            </a:r>
            <a:endPar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人居</a:t>
            </a:r>
            <a:endPar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gn="just">
              <a:lnSpc>
                <a:spcPct val="150000"/>
              </a:lnSpc>
            </a:pPr>
            <a:endParaRPr lang="en-US" altLang="zh-CN"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pic>
        <p:nvPicPr>
          <p:cNvPr id="22" name="图片 21">
            <a:extLst>
              <a:ext uri="{FF2B5EF4-FFF2-40B4-BE49-F238E27FC236}">
                <a16:creationId xmlns:a16="http://schemas.microsoft.com/office/drawing/2014/main" id="{4FF9C6B2-3AB6-47D7-A285-B21982A641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0392" y="2801840"/>
            <a:ext cx="2519536" cy="1676162"/>
          </a:xfrm>
          <a:prstGeom prst="rect">
            <a:avLst/>
          </a:prstGeom>
          <a:ln>
            <a:noFill/>
          </a:ln>
          <a:effectLst>
            <a:outerShdw blurRad="292100" dist="139700" dir="2700000" algn="tl" rotWithShape="0">
              <a:srgbClr val="333333">
                <a:alpha val="65000"/>
              </a:srgbClr>
            </a:outerShdw>
          </a:effectLst>
        </p:spPr>
      </p:pic>
      <p:pic>
        <p:nvPicPr>
          <p:cNvPr id="25" name="图片 24">
            <a:extLst>
              <a:ext uri="{FF2B5EF4-FFF2-40B4-BE49-F238E27FC236}">
                <a16:creationId xmlns:a16="http://schemas.microsoft.com/office/drawing/2014/main" id="{B6419959-DE94-4EBB-845C-FBCBB4563E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0392" y="823848"/>
            <a:ext cx="2519535" cy="1676161"/>
          </a:xfrm>
          <a:prstGeom prst="rect">
            <a:avLst/>
          </a:prstGeom>
          <a:ln>
            <a:noFill/>
          </a:ln>
          <a:effectLst>
            <a:outerShdw blurRad="292100" dist="139700" dir="2700000" algn="tl" rotWithShape="0">
              <a:srgbClr val="333333">
                <a:alpha val="65000"/>
              </a:srgbClr>
            </a:outerShdw>
          </a:effectLst>
        </p:spPr>
      </p:pic>
      <p:grpSp>
        <p:nvGrpSpPr>
          <p:cNvPr id="31" name="组合 30">
            <a:extLst>
              <a:ext uri="{FF2B5EF4-FFF2-40B4-BE49-F238E27FC236}">
                <a16:creationId xmlns:a16="http://schemas.microsoft.com/office/drawing/2014/main" id="{82534284-81E6-4FB6-9781-8515FD3F3674}"/>
              </a:ext>
            </a:extLst>
          </p:cNvPr>
          <p:cNvGrpSpPr/>
          <p:nvPr/>
        </p:nvGrpSpPr>
        <p:grpSpPr>
          <a:xfrm>
            <a:off x="3634235" y="1525472"/>
            <a:ext cx="4106100" cy="1821435"/>
            <a:chOff x="6539597" y="1574908"/>
            <a:chExt cx="4106100" cy="1821435"/>
          </a:xfrm>
        </p:grpSpPr>
        <p:sp>
          <p:nvSpPr>
            <p:cNvPr id="14" name="矩形 13">
              <a:extLst>
                <a:ext uri="{FF2B5EF4-FFF2-40B4-BE49-F238E27FC236}">
                  <a16:creationId xmlns:a16="http://schemas.microsoft.com/office/drawing/2014/main" id="{F0CB6492-5AA4-4452-9A0E-62E200049FCC}"/>
                </a:ext>
              </a:extLst>
            </p:cNvPr>
            <p:cNvSpPr/>
            <p:nvPr/>
          </p:nvSpPr>
          <p:spPr>
            <a:xfrm>
              <a:off x="7905166" y="3093832"/>
              <a:ext cx="2740531" cy="296300"/>
            </a:xfrm>
            <a:prstGeom prst="rect">
              <a:avLst/>
            </a:prstGeom>
          </p:spPr>
          <p:txBody>
            <a:bodyPr wrap="square">
              <a:spAutoFit/>
            </a:bodyPr>
            <a:lstStyle/>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平稳 舒适</a:t>
              </a:r>
            </a:p>
          </p:txBody>
        </p:sp>
        <p:pic>
          <p:nvPicPr>
            <p:cNvPr id="11" name="图片 10">
              <a:extLst>
                <a:ext uri="{FF2B5EF4-FFF2-40B4-BE49-F238E27FC236}">
                  <a16:creationId xmlns:a16="http://schemas.microsoft.com/office/drawing/2014/main" id="{3A144EED-47C3-423D-AEDE-18617BD790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9597" y="1574908"/>
              <a:ext cx="1448963" cy="1086722"/>
            </a:xfrm>
            <a:prstGeom prst="rect">
              <a:avLst/>
            </a:prstGeom>
          </p:spPr>
        </p:pic>
        <p:grpSp>
          <p:nvGrpSpPr>
            <p:cNvPr id="19" name="组合 18">
              <a:extLst>
                <a:ext uri="{FF2B5EF4-FFF2-40B4-BE49-F238E27FC236}">
                  <a16:creationId xmlns:a16="http://schemas.microsoft.com/office/drawing/2014/main" id="{245034F8-EB68-4573-AECE-D8C0F5121A24}"/>
                </a:ext>
              </a:extLst>
            </p:cNvPr>
            <p:cNvGrpSpPr/>
            <p:nvPr/>
          </p:nvGrpSpPr>
          <p:grpSpPr>
            <a:xfrm>
              <a:off x="6758919" y="3146275"/>
              <a:ext cx="1029041" cy="250068"/>
              <a:chOff x="4146023" y="3319503"/>
              <a:chExt cx="1029041" cy="281748"/>
            </a:xfrm>
          </p:grpSpPr>
          <p:cxnSp>
            <p:nvCxnSpPr>
              <p:cNvPr id="13" name="直接连接符 12">
                <a:extLst>
                  <a:ext uri="{FF2B5EF4-FFF2-40B4-BE49-F238E27FC236}">
                    <a16:creationId xmlns:a16="http://schemas.microsoft.com/office/drawing/2014/main" id="{296D6FB9-3CF8-4D5F-B87C-78A65B6C42F4}"/>
                  </a:ext>
                </a:extLst>
              </p:cNvPr>
              <p:cNvCxnSpPr/>
              <p:nvPr/>
            </p:nvCxnSpPr>
            <p:spPr>
              <a:xfrm>
                <a:off x="4149378" y="3319503"/>
                <a:ext cx="1025686" cy="0"/>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37B1B70A-81E5-4B83-BA08-0EB34C2DBBD3}"/>
                  </a:ext>
                </a:extLst>
              </p:cNvPr>
              <p:cNvCxnSpPr/>
              <p:nvPr/>
            </p:nvCxnSpPr>
            <p:spPr>
              <a:xfrm>
                <a:off x="4146023" y="3456535"/>
                <a:ext cx="1025686" cy="0"/>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A686BD7B-B381-49F6-8B01-E9B365ED0C0D}"/>
                  </a:ext>
                </a:extLst>
              </p:cNvPr>
              <p:cNvCxnSpPr/>
              <p:nvPr/>
            </p:nvCxnSpPr>
            <p:spPr>
              <a:xfrm>
                <a:off x="4149378" y="3601251"/>
                <a:ext cx="1025686" cy="0"/>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29" name="矩形 28">
              <a:extLst>
                <a:ext uri="{FF2B5EF4-FFF2-40B4-BE49-F238E27FC236}">
                  <a16:creationId xmlns:a16="http://schemas.microsoft.com/office/drawing/2014/main" id="{4887203C-1E22-41A0-AAB9-52FE32C24D8F}"/>
                </a:ext>
              </a:extLst>
            </p:cNvPr>
            <p:cNvSpPr/>
            <p:nvPr/>
          </p:nvSpPr>
          <p:spPr>
            <a:xfrm>
              <a:off x="7905166" y="1930908"/>
              <a:ext cx="2740531" cy="296300"/>
            </a:xfrm>
            <a:prstGeom prst="rect">
              <a:avLst/>
            </a:prstGeom>
          </p:spPr>
          <p:txBody>
            <a:bodyPr wrap="square">
              <a:spAutoFit/>
            </a:bodyPr>
            <a:lstStyle/>
            <a:p>
              <a:pPr algn="just">
                <a:lnSpc>
                  <a:spcPct val="150000"/>
                </a:lnSpc>
              </a:pPr>
              <a:r>
                <a:rPr lang="zh-CN" altLang="en-US" sz="10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生命 活力</a:t>
              </a:r>
            </a:p>
          </p:txBody>
        </p:sp>
      </p:grpSp>
    </p:spTree>
    <p:extLst>
      <p:ext uri="{BB962C8B-B14F-4D97-AF65-F5344CB8AC3E}">
        <p14:creationId xmlns:p14="http://schemas.microsoft.com/office/powerpoint/2010/main" val="3375351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id="{C5B10A68-35AD-453F-A4EB-305FABEF7111}"/>
              </a:ext>
            </a:extLst>
          </p:cNvPr>
          <p:cNvCxnSpPr>
            <a:cxnSpLocks/>
          </p:cNvCxnSpPr>
          <p:nvPr/>
        </p:nvCxnSpPr>
        <p:spPr>
          <a:xfrm flipH="1">
            <a:off x="4699001" y="1619941"/>
            <a:ext cx="3352799" cy="0"/>
          </a:xfrm>
          <a:prstGeom prst="line">
            <a:avLst/>
          </a:prstGeom>
          <a:ln>
            <a:solidFill>
              <a:schemeClr val="bg1">
                <a:lumMod val="95000"/>
              </a:schemeClr>
            </a:solidFill>
          </a:ln>
        </p:spPr>
        <p:style>
          <a:lnRef idx="1">
            <a:schemeClr val="dk1"/>
          </a:lnRef>
          <a:fillRef idx="0">
            <a:schemeClr val="dk1"/>
          </a:fillRef>
          <a:effectRef idx="0">
            <a:schemeClr val="dk1"/>
          </a:effectRef>
          <a:fontRef idx="minor">
            <a:schemeClr val="tx1"/>
          </a:fontRef>
        </p:style>
      </p:cxnSp>
      <p:cxnSp>
        <p:nvCxnSpPr>
          <p:cNvPr id="46" name="直接连接符 45">
            <a:extLst>
              <a:ext uri="{FF2B5EF4-FFF2-40B4-BE49-F238E27FC236}">
                <a16:creationId xmlns:a16="http://schemas.microsoft.com/office/drawing/2014/main" id="{450C1B13-4581-47DC-934D-56E989025731}"/>
              </a:ext>
            </a:extLst>
          </p:cNvPr>
          <p:cNvCxnSpPr>
            <a:cxnSpLocks/>
          </p:cNvCxnSpPr>
          <p:nvPr/>
        </p:nvCxnSpPr>
        <p:spPr>
          <a:xfrm flipH="1">
            <a:off x="4699002" y="3395401"/>
            <a:ext cx="3086098" cy="0"/>
          </a:xfrm>
          <a:prstGeom prst="line">
            <a:avLst/>
          </a:prstGeom>
          <a:ln>
            <a:solidFill>
              <a:schemeClr val="bg1">
                <a:lumMod val="95000"/>
              </a:schemeClr>
            </a:solidFill>
          </a:ln>
        </p:spPr>
        <p:style>
          <a:lnRef idx="1">
            <a:schemeClr val="dk1"/>
          </a:lnRef>
          <a:fillRef idx="0">
            <a:schemeClr val="dk1"/>
          </a:fillRef>
          <a:effectRef idx="0">
            <a:schemeClr val="dk1"/>
          </a:effectRef>
          <a:fontRef idx="minor">
            <a:schemeClr val="tx1"/>
          </a:fontRef>
        </p:style>
      </p:cxnSp>
      <p:cxnSp>
        <p:nvCxnSpPr>
          <p:cNvPr id="47" name="直接连接符 46">
            <a:extLst>
              <a:ext uri="{FF2B5EF4-FFF2-40B4-BE49-F238E27FC236}">
                <a16:creationId xmlns:a16="http://schemas.microsoft.com/office/drawing/2014/main" id="{51D0C16D-706D-476D-B1F0-00ED35A3D255}"/>
              </a:ext>
            </a:extLst>
          </p:cNvPr>
          <p:cNvCxnSpPr>
            <a:cxnSpLocks/>
          </p:cNvCxnSpPr>
          <p:nvPr/>
        </p:nvCxnSpPr>
        <p:spPr>
          <a:xfrm flipH="1">
            <a:off x="4699002" y="2520371"/>
            <a:ext cx="1676398" cy="0"/>
          </a:xfrm>
          <a:prstGeom prst="line">
            <a:avLst/>
          </a:prstGeom>
          <a:ln>
            <a:solidFill>
              <a:schemeClr val="bg1">
                <a:lumMod val="95000"/>
              </a:schemeClr>
            </a:solidFill>
          </a:ln>
        </p:spPr>
        <p:style>
          <a:lnRef idx="1">
            <a:schemeClr val="dk1"/>
          </a:lnRef>
          <a:fillRef idx="0">
            <a:schemeClr val="dk1"/>
          </a:fillRef>
          <a:effectRef idx="0">
            <a:schemeClr val="dk1"/>
          </a:effectRef>
          <a:fontRef idx="minor">
            <a:schemeClr val="tx1"/>
          </a:fontRef>
        </p:style>
      </p:cxnSp>
      <p:pic>
        <p:nvPicPr>
          <p:cNvPr id="50" name="图片 49">
            <a:extLst>
              <a:ext uri="{FF2B5EF4-FFF2-40B4-BE49-F238E27FC236}">
                <a16:creationId xmlns:a16="http://schemas.microsoft.com/office/drawing/2014/main" id="{7A5DCCF2-0217-45E3-8101-F0F2BDDEE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43841"/>
            <a:ext cx="10080626" cy="5623562"/>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4">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1" name="矩形 20">
            <a:extLst>
              <a:ext uri="{FF2B5EF4-FFF2-40B4-BE49-F238E27FC236}">
                <a16:creationId xmlns:a16="http://schemas.microsoft.com/office/drawing/2014/main" id="{DDCAB1FA-A381-44E4-9031-E568F85D5280}"/>
              </a:ext>
            </a:extLst>
          </p:cNvPr>
          <p:cNvSpPr/>
          <p:nvPr/>
        </p:nvSpPr>
        <p:spPr>
          <a:xfrm>
            <a:off x="205758" y="1854195"/>
            <a:ext cx="2636501" cy="1332352"/>
          </a:xfrm>
          <a:prstGeom prst="rect">
            <a:avLst/>
          </a:prstGeom>
        </p:spPr>
        <p:txBody>
          <a:bodyPr wrap="square">
            <a:spAutoFit/>
          </a:bodyPr>
          <a:lstStyle/>
          <a:p>
            <a:pPr>
              <a:lnSpc>
                <a:spcPct val="150000"/>
              </a:lnSpc>
            </a:pP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从云禧</a:t>
            </a:r>
            <a:r>
              <a:rPr lang="zh-CN" altLang="en-US" sz="11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的</a:t>
            </a:r>
            <a:r>
              <a:rPr lang="en-US" altLang="zh-CN" sz="11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LOGO</a:t>
            </a:r>
            <a:r>
              <a:rPr lang="zh-CN" altLang="en-US" sz="11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出发</a:t>
            </a:r>
            <a:endParaRPr lang="en-US" altLang="zh-CN" sz="11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en-US" altLang="zh-CN"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以动静为表现手法</a:t>
            </a:r>
            <a:endParaRPr lang="en-US" altLang="zh-CN"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en-US" altLang="zh-CN"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a:t>
            </a: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以线条为基本元素</a:t>
            </a:r>
            <a:endParaRPr lang="en-US" altLang="zh-CN"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通过演绎项目的卖点</a:t>
            </a:r>
            <a:endParaRPr lang="en-US" altLang="zh-CN"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体现项目现代高端的气质</a:t>
            </a:r>
            <a:endParaRPr lang="en-US" altLang="zh-CN" sz="11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18" name="矩形 17">
            <a:extLst>
              <a:ext uri="{FF2B5EF4-FFF2-40B4-BE49-F238E27FC236}">
                <a16:creationId xmlns:a16="http://schemas.microsoft.com/office/drawing/2014/main" id="{80FB1FD6-AC6E-4C92-9E73-4A13873A7872}"/>
              </a:ext>
            </a:extLst>
          </p:cNvPr>
          <p:cNvSpPr/>
          <p:nvPr/>
        </p:nvSpPr>
        <p:spPr>
          <a:xfrm>
            <a:off x="3607747" y="1126053"/>
            <a:ext cx="1868931" cy="826573"/>
          </a:xfrm>
          <a:prstGeom prst="rect">
            <a:avLst/>
          </a:prstGeom>
        </p:spPr>
        <p:txBody>
          <a:bodyPr wrap="square">
            <a:spAutoFit/>
          </a:bodyPr>
          <a:lstStyle/>
          <a:p>
            <a:pPr>
              <a:lnSpc>
                <a:spcPct val="150000"/>
              </a:lnSpc>
            </a:pPr>
            <a:r>
              <a:rPr lang="zh-CN" altLang="en-US" sz="36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动</a:t>
            </a:r>
          </a:p>
        </p:txBody>
      </p:sp>
      <p:sp>
        <p:nvSpPr>
          <p:cNvPr id="24" name="矩形 23">
            <a:extLst>
              <a:ext uri="{FF2B5EF4-FFF2-40B4-BE49-F238E27FC236}">
                <a16:creationId xmlns:a16="http://schemas.microsoft.com/office/drawing/2014/main" id="{0B90AF32-FF75-4FB3-A9C8-F6CDBC077E40}"/>
              </a:ext>
            </a:extLst>
          </p:cNvPr>
          <p:cNvSpPr/>
          <p:nvPr/>
        </p:nvSpPr>
        <p:spPr>
          <a:xfrm>
            <a:off x="3607747" y="1775785"/>
            <a:ext cx="696086" cy="483659"/>
          </a:xfrm>
          <a:prstGeom prst="rect">
            <a:avLst/>
          </a:prstGeom>
        </p:spPr>
        <p:txBody>
          <a:bodyPr wrap="square">
            <a:spAutoFit/>
          </a:bodyPr>
          <a:lstStyle/>
          <a:p>
            <a:pPr>
              <a:lnSpc>
                <a:spcPct val="150000"/>
              </a:lnSpc>
            </a:pPr>
            <a:r>
              <a:rPr lang="zh-CN" altLang="en-US"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云逗乐园</a:t>
            </a: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16" name="矩形 15">
            <a:extLst>
              <a:ext uri="{FF2B5EF4-FFF2-40B4-BE49-F238E27FC236}">
                <a16:creationId xmlns:a16="http://schemas.microsoft.com/office/drawing/2014/main" id="{3C0F96AD-A4C1-4FF3-96F1-BBF548C8632F}"/>
              </a:ext>
            </a:extLst>
          </p:cNvPr>
          <p:cNvSpPr/>
          <p:nvPr/>
        </p:nvSpPr>
        <p:spPr>
          <a:xfrm>
            <a:off x="3607747" y="2011458"/>
            <a:ext cx="1868931" cy="826573"/>
          </a:xfrm>
          <a:prstGeom prst="rect">
            <a:avLst/>
          </a:prstGeom>
        </p:spPr>
        <p:txBody>
          <a:bodyPr wrap="square">
            <a:spAutoFit/>
          </a:bodyPr>
          <a:lstStyle/>
          <a:p>
            <a:pPr>
              <a:lnSpc>
                <a:spcPct val="150000"/>
              </a:lnSpc>
            </a:pPr>
            <a:r>
              <a:rPr lang="zh-CN" altLang="en-US" sz="36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静</a:t>
            </a:r>
          </a:p>
        </p:txBody>
      </p:sp>
      <p:sp>
        <p:nvSpPr>
          <p:cNvPr id="17" name="矩形 16">
            <a:extLst>
              <a:ext uri="{FF2B5EF4-FFF2-40B4-BE49-F238E27FC236}">
                <a16:creationId xmlns:a16="http://schemas.microsoft.com/office/drawing/2014/main" id="{D11DE9C0-E668-4101-B4B2-82D8F75103BB}"/>
              </a:ext>
            </a:extLst>
          </p:cNvPr>
          <p:cNvSpPr/>
          <p:nvPr/>
        </p:nvSpPr>
        <p:spPr>
          <a:xfrm>
            <a:off x="3571898" y="2672104"/>
            <a:ext cx="698112" cy="691408"/>
          </a:xfrm>
          <a:prstGeom prst="rect">
            <a:avLst/>
          </a:prstGeom>
        </p:spPr>
        <p:txBody>
          <a:bodyPr wrap="square">
            <a:spAutoFit/>
          </a:bodyPr>
          <a:lstStyle/>
          <a:p>
            <a:pPr algn="ctr">
              <a:lnSpc>
                <a:spcPct val="150000"/>
              </a:lnSpc>
            </a:pPr>
            <a:r>
              <a:rPr lang="zh-CN" altLang="en-US"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体育中心</a:t>
            </a: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gn="ctr">
              <a:lnSpc>
                <a:spcPct val="150000"/>
              </a:lnSpc>
            </a:pPr>
            <a:r>
              <a:rPr lang="zh-CN" altLang="en-US"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人居</a:t>
            </a: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gn="ctr">
              <a:lnSpc>
                <a:spcPct val="150000"/>
              </a:lnSpc>
            </a:pP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38" name="矩形 37">
            <a:extLst>
              <a:ext uri="{FF2B5EF4-FFF2-40B4-BE49-F238E27FC236}">
                <a16:creationId xmlns:a16="http://schemas.microsoft.com/office/drawing/2014/main" id="{049C046A-227D-468C-B8CB-C1777E78AC63}"/>
              </a:ext>
            </a:extLst>
          </p:cNvPr>
          <p:cNvSpPr/>
          <p:nvPr/>
        </p:nvSpPr>
        <p:spPr>
          <a:xfrm>
            <a:off x="3607747" y="2943204"/>
            <a:ext cx="1868931" cy="826573"/>
          </a:xfrm>
          <a:prstGeom prst="rect">
            <a:avLst/>
          </a:prstGeom>
        </p:spPr>
        <p:txBody>
          <a:bodyPr wrap="square">
            <a:spAutoFit/>
          </a:bodyPr>
          <a:lstStyle/>
          <a:p>
            <a:pPr>
              <a:lnSpc>
                <a:spcPct val="150000"/>
              </a:lnSpc>
            </a:pPr>
            <a:r>
              <a:rPr lang="zh-CN" altLang="en-US" sz="3600" b="1" dirty="0">
                <a:solidFill>
                  <a:srgbClr val="383434"/>
                </a:solidFill>
                <a:latin typeface="Microsoft JhengHei UI" panose="020B0604030504040204" pitchFamily="34" charset="-120"/>
                <a:ea typeface="Microsoft JhengHei UI" panose="020B0604030504040204" pitchFamily="34" charset="-120"/>
                <a:cs typeface="Microsoft Himalaya" panose="01010100010101010101" pitchFamily="2" charset="0"/>
              </a:rPr>
              <a:t>动</a:t>
            </a:r>
          </a:p>
        </p:txBody>
      </p:sp>
      <p:sp>
        <p:nvSpPr>
          <p:cNvPr id="39" name="矩形 38">
            <a:extLst>
              <a:ext uri="{FF2B5EF4-FFF2-40B4-BE49-F238E27FC236}">
                <a16:creationId xmlns:a16="http://schemas.microsoft.com/office/drawing/2014/main" id="{BD3EFB78-3E4C-4E1E-8AEC-C4E7C17346DB}"/>
              </a:ext>
            </a:extLst>
          </p:cNvPr>
          <p:cNvSpPr/>
          <p:nvPr/>
        </p:nvSpPr>
        <p:spPr>
          <a:xfrm>
            <a:off x="3608757" y="3617880"/>
            <a:ext cx="723646" cy="483659"/>
          </a:xfrm>
          <a:prstGeom prst="rect">
            <a:avLst/>
          </a:prstGeom>
        </p:spPr>
        <p:txBody>
          <a:bodyPr wrap="square">
            <a:spAutoFit/>
          </a:bodyPr>
          <a:lstStyle/>
          <a:p>
            <a:pPr algn="just">
              <a:lnSpc>
                <a:spcPct val="150000"/>
              </a:lnSpc>
            </a:pPr>
            <a:r>
              <a:rPr lang="zh-CN" altLang="en-US"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景观园林</a:t>
            </a: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gn="just">
              <a:lnSpc>
                <a:spcPct val="150000"/>
              </a:lnSpc>
            </a:pP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Tree>
    <p:extLst>
      <p:ext uri="{BB962C8B-B14F-4D97-AF65-F5344CB8AC3E}">
        <p14:creationId xmlns:p14="http://schemas.microsoft.com/office/powerpoint/2010/main" val="2303261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256EF0EC-18F9-4946-856A-EADAA81ED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pic>
        <p:nvPicPr>
          <p:cNvPr id="7" name="图片 6">
            <a:extLst>
              <a:ext uri="{FF2B5EF4-FFF2-40B4-BE49-F238E27FC236}">
                <a16:creationId xmlns:a16="http://schemas.microsoft.com/office/drawing/2014/main" id="{58AA69D4-64AD-4B73-85C8-066B10970560}"/>
              </a:ext>
            </a:extLst>
          </p:cNvPr>
          <p:cNvPicPr>
            <a:picLocks noChangeAspect="1"/>
          </p:cNvPicPr>
          <p:nvPr/>
        </p:nvPicPr>
        <p:blipFill>
          <a:blip r:embed="rId4"/>
          <a:stretch>
            <a:fillRect/>
          </a:stretch>
        </p:blipFill>
        <p:spPr>
          <a:xfrm>
            <a:off x="3365512" y="3304132"/>
            <a:ext cx="3365511" cy="1836579"/>
          </a:xfrm>
          <a:prstGeom prst="rect">
            <a:avLst/>
          </a:prstGeom>
        </p:spPr>
      </p:pic>
      <p:pic>
        <p:nvPicPr>
          <p:cNvPr id="12" name="图片 11">
            <a:extLst>
              <a:ext uri="{FF2B5EF4-FFF2-40B4-BE49-F238E27FC236}">
                <a16:creationId xmlns:a16="http://schemas.microsoft.com/office/drawing/2014/main" id="{A045BB5D-5877-41BF-9B1F-4E3F1572980E}"/>
              </a:ext>
            </a:extLst>
          </p:cNvPr>
          <p:cNvPicPr>
            <a:picLocks noChangeAspect="1"/>
          </p:cNvPicPr>
          <p:nvPr/>
        </p:nvPicPr>
        <p:blipFill>
          <a:blip r:embed="rId5"/>
          <a:stretch>
            <a:fillRect/>
          </a:stretch>
        </p:blipFill>
        <p:spPr>
          <a:xfrm>
            <a:off x="6731023" y="3304132"/>
            <a:ext cx="3349602" cy="1839368"/>
          </a:xfrm>
          <a:prstGeom prst="rect">
            <a:avLst/>
          </a:prstGeom>
        </p:spPr>
      </p:pic>
      <p:pic>
        <p:nvPicPr>
          <p:cNvPr id="3" name="图片 2">
            <a:extLst>
              <a:ext uri="{FF2B5EF4-FFF2-40B4-BE49-F238E27FC236}">
                <a16:creationId xmlns:a16="http://schemas.microsoft.com/office/drawing/2014/main" id="{A5E13351-4E4C-4AB5-9E6F-4360BAC6F9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297236"/>
            <a:ext cx="2371725" cy="1846263"/>
          </a:xfrm>
          <a:prstGeom prst="rect">
            <a:avLst/>
          </a:prstGeom>
        </p:spPr>
      </p:pic>
      <p:pic>
        <p:nvPicPr>
          <p:cNvPr id="20" name="图片 19">
            <a:extLst>
              <a:ext uri="{FF2B5EF4-FFF2-40B4-BE49-F238E27FC236}">
                <a16:creationId xmlns:a16="http://schemas.microsoft.com/office/drawing/2014/main" id="{E416947E-974C-4C43-A25B-6B33C0EC2BA8}"/>
              </a:ext>
            </a:extLst>
          </p:cNvPr>
          <p:cNvPicPr>
            <a:picLocks noChangeAspect="1"/>
          </p:cNvPicPr>
          <p:nvPr/>
        </p:nvPicPr>
        <p:blipFill>
          <a:blip r:embed="rId7"/>
          <a:stretch>
            <a:fillRect/>
          </a:stretch>
        </p:blipFill>
        <p:spPr>
          <a:xfrm>
            <a:off x="0" y="3304154"/>
            <a:ext cx="3365511" cy="1839345"/>
          </a:xfrm>
          <a:prstGeom prst="rect">
            <a:avLst/>
          </a:prstGeom>
        </p:spPr>
      </p:pic>
      <p:sp>
        <p:nvSpPr>
          <p:cNvPr id="23" name="矩形 22">
            <a:extLst>
              <a:ext uri="{FF2B5EF4-FFF2-40B4-BE49-F238E27FC236}">
                <a16:creationId xmlns:a16="http://schemas.microsoft.com/office/drawing/2014/main" id="{4ED89EFE-26A2-465A-B89C-C5C0BE95D7E7}"/>
              </a:ext>
            </a:extLst>
          </p:cNvPr>
          <p:cNvSpPr/>
          <p:nvPr/>
        </p:nvSpPr>
        <p:spPr>
          <a:xfrm>
            <a:off x="4366725" y="2315295"/>
            <a:ext cx="2183975" cy="719812"/>
          </a:xfrm>
          <a:prstGeom prst="rect">
            <a:avLst/>
          </a:prstGeom>
        </p:spPr>
        <p:txBody>
          <a:bodyPr wrap="square">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奇点缓缓运动随后点划出线条</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随后线连接成面，面幻化成几何体</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sp>
        <p:nvSpPr>
          <p:cNvPr id="25" name="矩形 24">
            <a:extLst>
              <a:ext uri="{FF2B5EF4-FFF2-40B4-BE49-F238E27FC236}">
                <a16:creationId xmlns:a16="http://schemas.microsoft.com/office/drawing/2014/main" id="{71CF0884-1FF2-4C06-B54E-FECEEEE77465}"/>
              </a:ext>
            </a:extLst>
          </p:cNvPr>
          <p:cNvSpPr/>
          <p:nvPr/>
        </p:nvSpPr>
        <p:spPr>
          <a:xfrm>
            <a:off x="653142" y="1475603"/>
            <a:ext cx="2183975" cy="306494"/>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万物由一个奇点开始</a:t>
            </a: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grpSp>
        <p:nvGrpSpPr>
          <p:cNvPr id="29" name="组合 28">
            <a:extLst>
              <a:ext uri="{FF2B5EF4-FFF2-40B4-BE49-F238E27FC236}">
                <a16:creationId xmlns:a16="http://schemas.microsoft.com/office/drawing/2014/main" id="{1D9D623F-8C6E-495F-A6EC-07646D69319F}"/>
              </a:ext>
            </a:extLst>
          </p:cNvPr>
          <p:cNvGrpSpPr/>
          <p:nvPr/>
        </p:nvGrpSpPr>
        <p:grpSpPr>
          <a:xfrm>
            <a:off x="9358903" y="1121402"/>
            <a:ext cx="68580" cy="2541516"/>
            <a:chOff x="9157795" y="1497808"/>
            <a:chExt cx="68580" cy="2541516"/>
          </a:xfrm>
        </p:grpSpPr>
        <p:cxnSp>
          <p:nvCxnSpPr>
            <p:cNvPr id="30" name="直接连接符 29">
              <a:extLst>
                <a:ext uri="{FF2B5EF4-FFF2-40B4-BE49-F238E27FC236}">
                  <a16:creationId xmlns:a16="http://schemas.microsoft.com/office/drawing/2014/main" id="{41FBB656-1E40-4631-9A45-45D1D65CB448}"/>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31" name="组合 30">
              <a:extLst>
                <a:ext uri="{FF2B5EF4-FFF2-40B4-BE49-F238E27FC236}">
                  <a16:creationId xmlns:a16="http://schemas.microsoft.com/office/drawing/2014/main" id="{35BE9771-B625-4799-8EF2-C978749664E6}"/>
                </a:ext>
              </a:extLst>
            </p:cNvPr>
            <p:cNvGrpSpPr/>
            <p:nvPr/>
          </p:nvGrpSpPr>
          <p:grpSpPr>
            <a:xfrm>
              <a:off x="9157795" y="1497808"/>
              <a:ext cx="68580" cy="2541516"/>
              <a:chOff x="9157795" y="1497808"/>
              <a:chExt cx="68580" cy="2541516"/>
            </a:xfrm>
          </p:grpSpPr>
          <p:sp>
            <p:nvSpPr>
              <p:cNvPr id="32" name="椭圆 31">
                <a:extLst>
                  <a:ext uri="{FF2B5EF4-FFF2-40B4-BE49-F238E27FC236}">
                    <a16:creationId xmlns:a16="http://schemas.microsoft.com/office/drawing/2014/main" id="{5FFE084E-30B5-4CE1-8806-77B742B34895}"/>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a:extLst>
                  <a:ext uri="{FF2B5EF4-FFF2-40B4-BE49-F238E27FC236}">
                    <a16:creationId xmlns:a16="http://schemas.microsoft.com/office/drawing/2014/main" id="{0A3258B6-471E-44A5-BD0A-3205E1895A1A}"/>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6" name="图片 25">
            <a:extLst>
              <a:ext uri="{FF2B5EF4-FFF2-40B4-BE49-F238E27FC236}">
                <a16:creationId xmlns:a16="http://schemas.microsoft.com/office/drawing/2014/main" id="{4B4FB9F6-D50D-4294-9873-1E934E0FF74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478279" y="1094990"/>
            <a:ext cx="2111361" cy="1187641"/>
          </a:xfrm>
          <a:prstGeom prst="rect">
            <a:avLst/>
          </a:prstGeom>
        </p:spPr>
      </p:pic>
      <p:pic>
        <p:nvPicPr>
          <p:cNvPr id="27" name="图片 26">
            <a:extLst>
              <a:ext uri="{FF2B5EF4-FFF2-40B4-BE49-F238E27FC236}">
                <a16:creationId xmlns:a16="http://schemas.microsoft.com/office/drawing/2014/main" id="{5DBE489F-2B4C-473E-9752-9804DF79DB4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589642" y="1094990"/>
            <a:ext cx="2111360" cy="1187640"/>
          </a:xfrm>
          <a:prstGeom prst="rect">
            <a:avLst/>
          </a:prstGeom>
        </p:spPr>
      </p:pic>
      <p:sp>
        <p:nvSpPr>
          <p:cNvPr id="28" name="矩形 27">
            <a:extLst>
              <a:ext uri="{FF2B5EF4-FFF2-40B4-BE49-F238E27FC236}">
                <a16:creationId xmlns:a16="http://schemas.microsoft.com/office/drawing/2014/main" id="{88CC944F-5E6A-462D-9D49-9CDD2D7872BE}"/>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Tree>
    <p:extLst>
      <p:ext uri="{BB962C8B-B14F-4D97-AF65-F5344CB8AC3E}">
        <p14:creationId xmlns:p14="http://schemas.microsoft.com/office/powerpoint/2010/main" val="1203095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968407"/>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无数组合、打磨才成就艺术的经典</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而打造经典的路，永不止步</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9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pic>
        <p:nvPicPr>
          <p:cNvPr id="13" name="图片 12">
            <a:extLst>
              <a:ext uri="{FF2B5EF4-FFF2-40B4-BE49-F238E27FC236}">
                <a16:creationId xmlns:a16="http://schemas.microsoft.com/office/drawing/2014/main" id="{7AE25727-B506-402D-A594-8DDDF399F35A}"/>
              </a:ext>
            </a:extLst>
          </p:cNvPr>
          <p:cNvPicPr>
            <a:picLocks noChangeAspect="1"/>
          </p:cNvPicPr>
          <p:nvPr/>
        </p:nvPicPr>
        <p:blipFill>
          <a:blip r:embed="rId4"/>
          <a:stretch>
            <a:fillRect/>
          </a:stretch>
        </p:blipFill>
        <p:spPr>
          <a:xfrm>
            <a:off x="1" y="3304132"/>
            <a:ext cx="3365512" cy="1839368"/>
          </a:xfrm>
          <a:prstGeom prst="rect">
            <a:avLst/>
          </a:prstGeom>
        </p:spPr>
      </p:pic>
      <p:pic>
        <p:nvPicPr>
          <p:cNvPr id="14" name="图片 13">
            <a:extLst>
              <a:ext uri="{FF2B5EF4-FFF2-40B4-BE49-F238E27FC236}">
                <a16:creationId xmlns:a16="http://schemas.microsoft.com/office/drawing/2014/main" id="{264F6414-B650-46DB-BAAB-EFE1DECC3856}"/>
              </a:ext>
            </a:extLst>
          </p:cNvPr>
          <p:cNvPicPr>
            <a:picLocks noChangeAspect="1"/>
          </p:cNvPicPr>
          <p:nvPr/>
        </p:nvPicPr>
        <p:blipFill>
          <a:blip r:embed="rId5"/>
          <a:stretch>
            <a:fillRect/>
          </a:stretch>
        </p:blipFill>
        <p:spPr>
          <a:xfrm>
            <a:off x="3344210" y="3304133"/>
            <a:ext cx="3386813" cy="1839368"/>
          </a:xfrm>
          <a:prstGeom prst="rect">
            <a:avLst/>
          </a:prstGeom>
        </p:spPr>
      </p:pic>
      <p:pic>
        <p:nvPicPr>
          <p:cNvPr id="25" name="图片 24">
            <a:extLst>
              <a:ext uri="{FF2B5EF4-FFF2-40B4-BE49-F238E27FC236}">
                <a16:creationId xmlns:a16="http://schemas.microsoft.com/office/drawing/2014/main" id="{F040456E-A605-4560-B174-566342E4D2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31023" y="3299520"/>
            <a:ext cx="3349601" cy="1843979"/>
          </a:xfrm>
          <a:prstGeom prst="rect">
            <a:avLst/>
          </a:prstGeom>
        </p:spPr>
      </p:pic>
      <p:pic>
        <p:nvPicPr>
          <p:cNvPr id="27" name="图片 26">
            <a:extLst>
              <a:ext uri="{FF2B5EF4-FFF2-40B4-BE49-F238E27FC236}">
                <a16:creationId xmlns:a16="http://schemas.microsoft.com/office/drawing/2014/main" id="{13DC2E1F-36FE-4335-BC51-2A4583D19C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78279" y="1094990"/>
            <a:ext cx="2111362" cy="1187641"/>
          </a:xfrm>
          <a:prstGeom prst="rect">
            <a:avLst/>
          </a:prstGeom>
        </p:spPr>
      </p:pic>
      <p:pic>
        <p:nvPicPr>
          <p:cNvPr id="7" name="图片 6">
            <a:extLst>
              <a:ext uri="{FF2B5EF4-FFF2-40B4-BE49-F238E27FC236}">
                <a16:creationId xmlns:a16="http://schemas.microsoft.com/office/drawing/2014/main" id="{04CEC62E-FBDC-4196-9CFE-051A7CBCC9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9641" y="1094990"/>
            <a:ext cx="2111362" cy="1187640"/>
          </a:xfrm>
          <a:prstGeom prst="rect">
            <a:avLst/>
          </a:prstGeom>
        </p:spPr>
      </p:pic>
      <p:sp>
        <p:nvSpPr>
          <p:cNvPr id="26" name="矩形 25">
            <a:extLst>
              <a:ext uri="{FF2B5EF4-FFF2-40B4-BE49-F238E27FC236}">
                <a16:creationId xmlns:a16="http://schemas.microsoft.com/office/drawing/2014/main" id="{1F8C8E67-E263-414D-A3EE-2659A3675CD5}"/>
              </a:ext>
            </a:extLst>
          </p:cNvPr>
          <p:cNvSpPr/>
          <p:nvPr/>
        </p:nvSpPr>
        <p:spPr>
          <a:xfrm>
            <a:off x="4390426" y="2318906"/>
            <a:ext cx="4295334" cy="719812"/>
          </a:xfrm>
          <a:prstGeom prst="rect">
            <a:avLst/>
          </a:prstGeom>
        </p:spPr>
        <p:txBody>
          <a:bodyPr wrap="square">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线条几何组合成一座经典的建筑体或保利做过的经典项目</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随后镜头后拉，许多保利做过的经典项目模型出现</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grpSp>
        <p:nvGrpSpPr>
          <p:cNvPr id="45" name="组合 44">
            <a:extLst>
              <a:ext uri="{FF2B5EF4-FFF2-40B4-BE49-F238E27FC236}">
                <a16:creationId xmlns:a16="http://schemas.microsoft.com/office/drawing/2014/main" id="{B06F07C5-C55E-4026-8092-74AFF4A957EA}"/>
              </a:ext>
            </a:extLst>
          </p:cNvPr>
          <p:cNvGrpSpPr/>
          <p:nvPr/>
        </p:nvGrpSpPr>
        <p:grpSpPr>
          <a:xfrm>
            <a:off x="9358903" y="1121402"/>
            <a:ext cx="68580" cy="2541516"/>
            <a:chOff x="9157795" y="1497808"/>
            <a:chExt cx="68580" cy="2541516"/>
          </a:xfrm>
        </p:grpSpPr>
        <p:cxnSp>
          <p:nvCxnSpPr>
            <p:cNvPr id="46" name="直接连接符 45">
              <a:extLst>
                <a:ext uri="{FF2B5EF4-FFF2-40B4-BE49-F238E27FC236}">
                  <a16:creationId xmlns:a16="http://schemas.microsoft.com/office/drawing/2014/main" id="{BE353E6F-2C93-4ACC-ACE2-FE799D53EC03}"/>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47" name="组合 46">
              <a:extLst>
                <a:ext uri="{FF2B5EF4-FFF2-40B4-BE49-F238E27FC236}">
                  <a16:creationId xmlns:a16="http://schemas.microsoft.com/office/drawing/2014/main" id="{204098AF-41E0-4713-AF6C-D430AFF16C9E}"/>
                </a:ext>
              </a:extLst>
            </p:cNvPr>
            <p:cNvGrpSpPr/>
            <p:nvPr/>
          </p:nvGrpSpPr>
          <p:grpSpPr>
            <a:xfrm>
              <a:off x="9157795" y="1497808"/>
              <a:ext cx="68580" cy="2541516"/>
              <a:chOff x="9157795" y="1497808"/>
              <a:chExt cx="68580" cy="2541516"/>
            </a:xfrm>
          </p:grpSpPr>
          <p:sp>
            <p:nvSpPr>
              <p:cNvPr id="48" name="椭圆 47">
                <a:extLst>
                  <a:ext uri="{FF2B5EF4-FFF2-40B4-BE49-F238E27FC236}">
                    <a16:creationId xmlns:a16="http://schemas.microsoft.com/office/drawing/2014/main" id="{07C38C06-7E10-4E1F-A573-FFEFA7A650B9}"/>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a:extLst>
                  <a:ext uri="{FF2B5EF4-FFF2-40B4-BE49-F238E27FC236}">
                    <a16:creationId xmlns:a16="http://schemas.microsoft.com/office/drawing/2014/main" id="{0791FE6F-6F6C-4116-B626-565574F7C903}"/>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6" name="矩形 35">
            <a:extLst>
              <a:ext uri="{FF2B5EF4-FFF2-40B4-BE49-F238E27FC236}">
                <a16:creationId xmlns:a16="http://schemas.microsoft.com/office/drawing/2014/main" id="{81BCB856-8FE3-4B31-BE37-34B7578B4504}"/>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Tree>
    <p:extLst>
      <p:ext uri="{BB962C8B-B14F-4D97-AF65-F5344CB8AC3E}">
        <p14:creationId xmlns:p14="http://schemas.microsoft.com/office/powerpoint/2010/main" val="3994912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189335A7-60CD-42E6-AEAD-16B244D68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080625" cy="5143500"/>
          </a:xfrm>
          <a:prstGeom prst="rect">
            <a:avLst/>
          </a:prstGeom>
        </p:spPr>
      </p:pic>
      <p:pic>
        <p:nvPicPr>
          <p:cNvPr id="15" name="图片 14" descr="99">
            <a:extLst>
              <a:ext uri="{FF2B5EF4-FFF2-40B4-BE49-F238E27FC236}">
                <a16:creationId xmlns:a16="http://schemas.microsoft.com/office/drawing/2014/main" id="{E9C7BEF6-60A4-4A5A-9831-78690F459349}"/>
              </a:ext>
            </a:extLst>
          </p:cNvPr>
          <p:cNvPicPr>
            <a:picLocks noChangeAspect="1"/>
          </p:cNvPicPr>
          <p:nvPr/>
        </p:nvPicPr>
        <p:blipFill>
          <a:blip r:embed="rId3">
            <a:lum bright="-100000" contrast="-100000"/>
          </a:blip>
          <a:srcRect l="39055" t="24923" r="37972" b="44210"/>
          <a:stretch>
            <a:fillRect/>
          </a:stretch>
        </p:blipFill>
        <p:spPr>
          <a:xfrm>
            <a:off x="205759" y="4453926"/>
            <a:ext cx="424331" cy="307259"/>
          </a:xfrm>
          <a:prstGeom prst="rect">
            <a:avLst/>
          </a:prstGeom>
        </p:spPr>
      </p:pic>
      <p:sp>
        <p:nvSpPr>
          <p:cNvPr id="4" name="矩形 3">
            <a:extLst>
              <a:ext uri="{FF2B5EF4-FFF2-40B4-BE49-F238E27FC236}">
                <a16:creationId xmlns:a16="http://schemas.microsoft.com/office/drawing/2014/main" id="{F7F3A31F-3AC8-47EA-B2E8-D040F915197D}"/>
              </a:ext>
            </a:extLst>
          </p:cNvPr>
          <p:cNvSpPr/>
          <p:nvPr/>
        </p:nvSpPr>
        <p:spPr>
          <a:xfrm>
            <a:off x="205759" y="297791"/>
            <a:ext cx="2564437" cy="395429"/>
          </a:xfrm>
          <a:prstGeom prst="rect">
            <a:avLst/>
          </a:prstGeom>
        </p:spPr>
        <p:txBody>
          <a:bodyPr wrap="square">
            <a:spAutoFit/>
          </a:bodyPr>
          <a:lstStyle/>
          <a:p>
            <a:pPr>
              <a:lnSpc>
                <a:spcPct val="150000"/>
              </a:lnSpc>
            </a:pPr>
            <a:r>
              <a:rPr lang="zh-CN" altLang="en-US" sz="700" dirty="0">
                <a:latin typeface="Yu Gothic UI Light" panose="020B0300000000000000" pitchFamily="34" charset="-128"/>
                <a:ea typeface="Yu Gothic UI Light" panose="020B0300000000000000" pitchFamily="34" charset="-128"/>
              </a:rPr>
              <a:t>SILKROAD </a:t>
            </a:r>
            <a:endParaRPr lang="en-US" altLang="zh-CN" sz="700" dirty="0">
              <a:latin typeface="Yu Gothic UI Light" panose="020B0300000000000000" pitchFamily="34" charset="-128"/>
              <a:ea typeface="Yu Gothic UI Light" panose="020B0300000000000000" pitchFamily="34" charset="-128"/>
            </a:endParaRPr>
          </a:p>
          <a:p>
            <a:pPr>
              <a:lnSpc>
                <a:spcPct val="150000"/>
              </a:lnSpc>
            </a:pPr>
            <a:r>
              <a:rPr lang="zh-CN" altLang="en-US" sz="700" dirty="0">
                <a:latin typeface="Yu Gothic UI Light" panose="020B0300000000000000" pitchFamily="34" charset="-128"/>
                <a:ea typeface="Yu Gothic UI Light" panose="020B0300000000000000" pitchFamily="34" charset="-128"/>
              </a:rPr>
              <a:t>DIGITALVISION CO.,LTD</a:t>
            </a:r>
          </a:p>
        </p:txBody>
      </p:sp>
      <p:sp>
        <p:nvSpPr>
          <p:cNvPr id="37" name="矩形 36">
            <a:extLst>
              <a:ext uri="{FF2B5EF4-FFF2-40B4-BE49-F238E27FC236}">
                <a16:creationId xmlns:a16="http://schemas.microsoft.com/office/drawing/2014/main" id="{C8FEC477-CFA0-4BB8-86E9-82A1B4F505C9}"/>
              </a:ext>
            </a:extLst>
          </p:cNvPr>
          <p:cNvSpPr/>
          <p:nvPr/>
        </p:nvSpPr>
        <p:spPr>
          <a:xfrm>
            <a:off x="7310429" y="355591"/>
            <a:ext cx="2564437" cy="395429"/>
          </a:xfrm>
          <a:prstGeom prst="rect">
            <a:avLst/>
          </a:prstGeom>
        </p:spPr>
        <p:txBody>
          <a:bodyPr wrap="square">
            <a:spAutoFit/>
          </a:bodyPr>
          <a:lstStyle/>
          <a:p>
            <a:pPr algn="r">
              <a:lnSpc>
                <a:spcPct val="150000"/>
              </a:lnSpc>
            </a:pPr>
            <a:r>
              <a:rPr lang="en-US" altLang="zh-CN" sz="700" dirty="0">
                <a:latin typeface="Yu Gothic UI Light" panose="020B0300000000000000" pitchFamily="34" charset="-128"/>
                <a:ea typeface="Yu Gothic UI Light" panose="020B0300000000000000" pitchFamily="34" charset="-128"/>
              </a:rPr>
              <a:t>MARCH</a:t>
            </a:r>
            <a:endParaRPr lang="zh-CN" altLang="en-US" sz="700" dirty="0">
              <a:latin typeface="Yu Gothic UI Light" panose="020B0300000000000000" pitchFamily="34" charset="-128"/>
              <a:ea typeface="Yu Gothic UI Light" panose="020B0300000000000000" pitchFamily="34" charset="-128"/>
            </a:endParaRPr>
          </a:p>
          <a:p>
            <a:pPr algn="r">
              <a:lnSpc>
                <a:spcPct val="150000"/>
              </a:lnSpc>
            </a:pPr>
            <a:r>
              <a:rPr lang="en-US" altLang="zh-CN" sz="700" dirty="0">
                <a:latin typeface="Yu Gothic UI Light" panose="020B0300000000000000" pitchFamily="34" charset="-128"/>
                <a:ea typeface="Yu Gothic UI Light" panose="020B0300000000000000" pitchFamily="34" charset="-128"/>
              </a:rPr>
              <a:t>2020</a:t>
            </a:r>
          </a:p>
        </p:txBody>
      </p:sp>
      <p:grpSp>
        <p:nvGrpSpPr>
          <p:cNvPr id="72" name="组合 71">
            <a:extLst>
              <a:ext uri="{FF2B5EF4-FFF2-40B4-BE49-F238E27FC236}">
                <a16:creationId xmlns:a16="http://schemas.microsoft.com/office/drawing/2014/main" id="{01C8B9DC-8B2B-4C52-B8E1-FF58F4BA005B}"/>
              </a:ext>
            </a:extLst>
          </p:cNvPr>
          <p:cNvGrpSpPr/>
          <p:nvPr/>
        </p:nvGrpSpPr>
        <p:grpSpPr>
          <a:xfrm>
            <a:off x="9582873" y="4694510"/>
            <a:ext cx="138313" cy="66675"/>
            <a:chOff x="3496235" y="1367758"/>
            <a:chExt cx="138313" cy="66675"/>
          </a:xfrm>
        </p:grpSpPr>
        <p:cxnSp>
          <p:nvCxnSpPr>
            <p:cNvPr id="69" name="直接连接符 68">
              <a:extLst>
                <a:ext uri="{FF2B5EF4-FFF2-40B4-BE49-F238E27FC236}">
                  <a16:creationId xmlns:a16="http://schemas.microsoft.com/office/drawing/2014/main" id="{278252AA-F4C8-44F8-838C-FC7DC2CC71D4}"/>
                </a:ext>
              </a:extLst>
            </p:cNvPr>
            <p:cNvCxnSpPr/>
            <p:nvPr/>
          </p:nvCxnSpPr>
          <p:spPr>
            <a:xfrm>
              <a:off x="3496235" y="1367758"/>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0" name="直接连接符 69">
              <a:extLst>
                <a:ext uri="{FF2B5EF4-FFF2-40B4-BE49-F238E27FC236}">
                  <a16:creationId xmlns:a16="http://schemas.microsoft.com/office/drawing/2014/main" id="{76B07228-85A8-485F-9E06-DB30AB2C33F6}"/>
                </a:ext>
              </a:extLst>
            </p:cNvPr>
            <p:cNvCxnSpPr/>
            <p:nvPr/>
          </p:nvCxnSpPr>
          <p:spPr>
            <a:xfrm>
              <a:off x="3496235" y="1398715"/>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71" name="直接连接符 70">
              <a:extLst>
                <a:ext uri="{FF2B5EF4-FFF2-40B4-BE49-F238E27FC236}">
                  <a16:creationId xmlns:a16="http://schemas.microsoft.com/office/drawing/2014/main" id="{4D73C76F-9964-4842-A245-DE16A5DA1A2D}"/>
                </a:ext>
              </a:extLst>
            </p:cNvPr>
            <p:cNvCxnSpPr/>
            <p:nvPr/>
          </p:nvCxnSpPr>
          <p:spPr>
            <a:xfrm>
              <a:off x="3496235" y="1434433"/>
              <a:ext cx="138313" cy="0"/>
            </a:xfrm>
            <a:prstGeom prst="line">
              <a:avLst/>
            </a:prstGeom>
            <a:ln w="12700">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sp>
        <p:nvSpPr>
          <p:cNvPr id="21" name="矩形 20">
            <a:extLst>
              <a:ext uri="{FF2B5EF4-FFF2-40B4-BE49-F238E27FC236}">
                <a16:creationId xmlns:a16="http://schemas.microsoft.com/office/drawing/2014/main" id="{DDCAB1FA-A381-44E4-9031-E568F85D5280}"/>
              </a:ext>
            </a:extLst>
          </p:cNvPr>
          <p:cNvSpPr/>
          <p:nvPr/>
        </p:nvSpPr>
        <p:spPr>
          <a:xfrm>
            <a:off x="653142" y="921787"/>
            <a:ext cx="1392519" cy="561436"/>
          </a:xfrm>
          <a:prstGeom prst="rect">
            <a:avLst/>
          </a:prstGeom>
        </p:spPr>
        <p:txBody>
          <a:bodyPr wrap="square">
            <a:spAutoFit/>
          </a:bodyPr>
          <a:lstStyle/>
          <a:p>
            <a:pPr>
              <a:lnSpc>
                <a:spcPct val="150000"/>
              </a:lnSpc>
            </a:pPr>
            <a:r>
              <a:rPr lang="zh-CN" altLang="en-US" sz="23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分镜脚本</a:t>
            </a:r>
          </a:p>
        </p:txBody>
      </p:sp>
      <p:sp>
        <p:nvSpPr>
          <p:cNvPr id="28" name="矩形 27">
            <a:extLst>
              <a:ext uri="{FF2B5EF4-FFF2-40B4-BE49-F238E27FC236}">
                <a16:creationId xmlns:a16="http://schemas.microsoft.com/office/drawing/2014/main" id="{4491B185-ECFC-459B-B296-98019F348D06}"/>
              </a:ext>
            </a:extLst>
          </p:cNvPr>
          <p:cNvSpPr/>
          <p:nvPr/>
        </p:nvSpPr>
        <p:spPr>
          <a:xfrm>
            <a:off x="653142" y="1478819"/>
            <a:ext cx="2183975" cy="760657"/>
          </a:xfrm>
          <a:prstGeom prst="rect">
            <a:avLst/>
          </a:prstGeom>
        </p:spPr>
        <p:txBody>
          <a:bodyPr wrap="square">
            <a:spAutoFit/>
          </a:bodyPr>
          <a:lstStyle/>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这便是保利，和着筑善一</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倾心云禧，筑就艺术</a:t>
            </a:r>
            <a:endParaRPr lang="en-US" altLang="zh-CN" sz="105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endParaRPr lang="en-US" altLang="zh-CN" sz="900" b="1"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pic>
        <p:nvPicPr>
          <p:cNvPr id="13" name="图片 12">
            <a:extLst>
              <a:ext uri="{FF2B5EF4-FFF2-40B4-BE49-F238E27FC236}">
                <a16:creationId xmlns:a16="http://schemas.microsoft.com/office/drawing/2014/main" id="{7AE25727-B506-402D-A594-8DDDF399F35A}"/>
              </a:ext>
            </a:extLst>
          </p:cNvPr>
          <p:cNvPicPr>
            <a:picLocks noChangeAspect="1"/>
          </p:cNvPicPr>
          <p:nvPr/>
        </p:nvPicPr>
        <p:blipFill>
          <a:blip r:embed="rId4"/>
          <a:stretch>
            <a:fillRect/>
          </a:stretch>
        </p:blipFill>
        <p:spPr>
          <a:xfrm>
            <a:off x="1" y="3304132"/>
            <a:ext cx="3365512" cy="1839368"/>
          </a:xfrm>
          <a:prstGeom prst="rect">
            <a:avLst/>
          </a:prstGeom>
        </p:spPr>
      </p:pic>
      <p:pic>
        <p:nvPicPr>
          <p:cNvPr id="14" name="图片 13">
            <a:extLst>
              <a:ext uri="{FF2B5EF4-FFF2-40B4-BE49-F238E27FC236}">
                <a16:creationId xmlns:a16="http://schemas.microsoft.com/office/drawing/2014/main" id="{264F6414-B650-46DB-BAAB-EFE1DECC3856}"/>
              </a:ext>
            </a:extLst>
          </p:cNvPr>
          <p:cNvPicPr>
            <a:picLocks noChangeAspect="1"/>
          </p:cNvPicPr>
          <p:nvPr/>
        </p:nvPicPr>
        <p:blipFill>
          <a:blip r:embed="rId5"/>
          <a:stretch>
            <a:fillRect/>
          </a:stretch>
        </p:blipFill>
        <p:spPr>
          <a:xfrm>
            <a:off x="3365514" y="3304133"/>
            <a:ext cx="3365509" cy="1839368"/>
          </a:xfrm>
          <a:prstGeom prst="rect">
            <a:avLst/>
          </a:prstGeom>
        </p:spPr>
      </p:pic>
      <p:pic>
        <p:nvPicPr>
          <p:cNvPr id="25" name="图片 24">
            <a:extLst>
              <a:ext uri="{FF2B5EF4-FFF2-40B4-BE49-F238E27FC236}">
                <a16:creationId xmlns:a16="http://schemas.microsoft.com/office/drawing/2014/main" id="{F040456E-A605-4560-B174-566342E4D2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31023" y="3299520"/>
            <a:ext cx="3349601" cy="1843979"/>
          </a:xfrm>
          <a:prstGeom prst="rect">
            <a:avLst/>
          </a:prstGeom>
        </p:spPr>
      </p:pic>
      <p:sp>
        <p:nvSpPr>
          <p:cNvPr id="26" name="矩形 25">
            <a:extLst>
              <a:ext uri="{FF2B5EF4-FFF2-40B4-BE49-F238E27FC236}">
                <a16:creationId xmlns:a16="http://schemas.microsoft.com/office/drawing/2014/main" id="{1F8C8E67-E263-414D-A3EE-2659A3675CD5}"/>
              </a:ext>
            </a:extLst>
          </p:cNvPr>
          <p:cNvSpPr/>
          <p:nvPr/>
        </p:nvSpPr>
        <p:spPr>
          <a:xfrm>
            <a:off x="4382805" y="2322915"/>
            <a:ext cx="2183975" cy="558230"/>
          </a:xfrm>
          <a:prstGeom prst="rect">
            <a:avLst/>
          </a:prstGeom>
        </p:spPr>
        <p:txBody>
          <a:bodyPr wrap="square">
            <a:spAutoFit/>
          </a:bodyPr>
          <a:lstStyle/>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经典项目建筑汇聚成一点</a:t>
            </a: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a:p>
            <a:pPr>
              <a:lnSpc>
                <a:spcPct val="150000"/>
              </a:lnSpc>
            </a:pPr>
            <a:r>
              <a:rPr lang="zh-CN" altLang="en-US"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下落激荡波纹，变成云禧的</a:t>
            </a:r>
            <a:r>
              <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LOGO</a:t>
            </a:r>
          </a:p>
          <a:p>
            <a:pPr>
              <a:lnSpc>
                <a:spcPct val="150000"/>
              </a:lnSpc>
            </a:pPr>
            <a:endParaRPr lang="en-US" altLang="zh-CN" sz="7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endParaRPr>
          </a:p>
        </p:txBody>
      </p:sp>
      <p:pic>
        <p:nvPicPr>
          <p:cNvPr id="6" name="图片 5">
            <a:extLst>
              <a:ext uri="{FF2B5EF4-FFF2-40B4-BE49-F238E27FC236}">
                <a16:creationId xmlns:a16="http://schemas.microsoft.com/office/drawing/2014/main" id="{93E3F100-0E93-4D00-BE26-76CB86DAAF5F}"/>
              </a:ext>
            </a:extLst>
          </p:cNvPr>
          <p:cNvPicPr>
            <a:picLocks noChangeAspect="1"/>
          </p:cNvPicPr>
          <p:nvPr/>
        </p:nvPicPr>
        <p:blipFill>
          <a:blip r:embed="rId7"/>
          <a:stretch>
            <a:fillRect/>
          </a:stretch>
        </p:blipFill>
        <p:spPr>
          <a:xfrm>
            <a:off x="-1" y="3299520"/>
            <a:ext cx="10080625" cy="1843980"/>
          </a:xfrm>
          <a:prstGeom prst="rect">
            <a:avLst/>
          </a:prstGeom>
        </p:spPr>
      </p:pic>
      <p:grpSp>
        <p:nvGrpSpPr>
          <p:cNvPr id="42" name="组合 41">
            <a:extLst>
              <a:ext uri="{FF2B5EF4-FFF2-40B4-BE49-F238E27FC236}">
                <a16:creationId xmlns:a16="http://schemas.microsoft.com/office/drawing/2014/main" id="{268E03DD-1EF8-453A-A517-3DDF5D464B07}"/>
              </a:ext>
            </a:extLst>
          </p:cNvPr>
          <p:cNvGrpSpPr/>
          <p:nvPr/>
        </p:nvGrpSpPr>
        <p:grpSpPr>
          <a:xfrm>
            <a:off x="9358903" y="1121402"/>
            <a:ext cx="68580" cy="2541516"/>
            <a:chOff x="9157795" y="1497808"/>
            <a:chExt cx="68580" cy="2541516"/>
          </a:xfrm>
        </p:grpSpPr>
        <p:cxnSp>
          <p:nvCxnSpPr>
            <p:cNvPr id="43" name="直接连接符 42">
              <a:extLst>
                <a:ext uri="{FF2B5EF4-FFF2-40B4-BE49-F238E27FC236}">
                  <a16:creationId xmlns:a16="http://schemas.microsoft.com/office/drawing/2014/main" id="{D3840809-AB90-47DA-B3C3-2680D904587E}"/>
                </a:ext>
              </a:extLst>
            </p:cNvPr>
            <p:cNvCxnSpPr>
              <a:cxnSpLocks/>
            </p:cNvCxnSpPr>
            <p:nvPr/>
          </p:nvCxnSpPr>
          <p:spPr>
            <a:xfrm>
              <a:off x="9189705" y="1571680"/>
              <a:ext cx="0" cy="2435838"/>
            </a:xfrm>
            <a:prstGeom prst="line">
              <a:avLst/>
            </a:prstGeom>
            <a:ln w="9525">
              <a:solidFill>
                <a:schemeClr val="bg1">
                  <a:lumMod val="75000"/>
                </a:schemeClr>
              </a:solidFill>
            </a:ln>
          </p:spPr>
          <p:style>
            <a:lnRef idx="1">
              <a:schemeClr val="dk1"/>
            </a:lnRef>
            <a:fillRef idx="0">
              <a:schemeClr val="dk1"/>
            </a:fillRef>
            <a:effectRef idx="0">
              <a:schemeClr val="dk1"/>
            </a:effectRef>
            <a:fontRef idx="minor">
              <a:schemeClr val="tx1"/>
            </a:fontRef>
          </p:style>
        </p:cxnSp>
        <p:grpSp>
          <p:nvGrpSpPr>
            <p:cNvPr id="44" name="组合 43">
              <a:extLst>
                <a:ext uri="{FF2B5EF4-FFF2-40B4-BE49-F238E27FC236}">
                  <a16:creationId xmlns:a16="http://schemas.microsoft.com/office/drawing/2014/main" id="{8E103148-90DE-4FE2-BEFF-E0710F2B09DC}"/>
                </a:ext>
              </a:extLst>
            </p:cNvPr>
            <p:cNvGrpSpPr/>
            <p:nvPr/>
          </p:nvGrpSpPr>
          <p:grpSpPr>
            <a:xfrm>
              <a:off x="9157795" y="1497808"/>
              <a:ext cx="68580" cy="2541516"/>
              <a:chOff x="9157795" y="1497808"/>
              <a:chExt cx="68580" cy="2541516"/>
            </a:xfrm>
          </p:grpSpPr>
          <p:sp>
            <p:nvSpPr>
              <p:cNvPr id="45" name="椭圆 44">
                <a:extLst>
                  <a:ext uri="{FF2B5EF4-FFF2-40B4-BE49-F238E27FC236}">
                    <a16:creationId xmlns:a16="http://schemas.microsoft.com/office/drawing/2014/main" id="{0C1C1781-C8FA-4CEA-AF4F-E5930F0A1F81}"/>
                  </a:ext>
                </a:extLst>
              </p:cNvPr>
              <p:cNvSpPr/>
              <p:nvPr/>
            </p:nvSpPr>
            <p:spPr>
              <a:xfrm>
                <a:off x="9157795" y="1497808"/>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a:extLst>
                  <a:ext uri="{FF2B5EF4-FFF2-40B4-BE49-F238E27FC236}">
                    <a16:creationId xmlns:a16="http://schemas.microsoft.com/office/drawing/2014/main" id="{8054A704-74AE-42ED-A03E-49F9DEC3D6E1}"/>
                  </a:ext>
                </a:extLst>
              </p:cNvPr>
              <p:cNvSpPr/>
              <p:nvPr/>
            </p:nvSpPr>
            <p:spPr>
              <a:xfrm>
                <a:off x="9157795" y="3970744"/>
                <a:ext cx="68580" cy="68580"/>
              </a:xfrm>
              <a:prstGeom prst="ellipse">
                <a:avLst/>
              </a:prstGeom>
              <a:solidFill>
                <a:schemeClr val="bg1">
                  <a:lumMod val="7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30" name="图片 29">
            <a:extLst>
              <a:ext uri="{FF2B5EF4-FFF2-40B4-BE49-F238E27FC236}">
                <a16:creationId xmlns:a16="http://schemas.microsoft.com/office/drawing/2014/main" id="{91C7ACF0-7EE8-429C-9253-629F1C98F5D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478279" y="1094990"/>
            <a:ext cx="2111361" cy="1187641"/>
          </a:xfrm>
          <a:prstGeom prst="rect">
            <a:avLst/>
          </a:prstGeom>
        </p:spPr>
      </p:pic>
      <p:pic>
        <p:nvPicPr>
          <p:cNvPr id="31" name="图片 30">
            <a:extLst>
              <a:ext uri="{FF2B5EF4-FFF2-40B4-BE49-F238E27FC236}">
                <a16:creationId xmlns:a16="http://schemas.microsoft.com/office/drawing/2014/main" id="{73D739E1-B1A4-46B6-B19C-CCC7C97EB30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589642" y="1094990"/>
            <a:ext cx="2111360" cy="1187640"/>
          </a:xfrm>
          <a:prstGeom prst="rect">
            <a:avLst/>
          </a:prstGeom>
        </p:spPr>
      </p:pic>
      <p:sp>
        <p:nvSpPr>
          <p:cNvPr id="34" name="矩形 33">
            <a:extLst>
              <a:ext uri="{FF2B5EF4-FFF2-40B4-BE49-F238E27FC236}">
                <a16:creationId xmlns:a16="http://schemas.microsoft.com/office/drawing/2014/main" id="{D3967ABD-D218-4441-9C0A-8BD22429896A}"/>
              </a:ext>
            </a:extLst>
          </p:cNvPr>
          <p:cNvSpPr/>
          <p:nvPr/>
        </p:nvSpPr>
        <p:spPr>
          <a:xfrm>
            <a:off x="205759" y="2909890"/>
            <a:ext cx="1392519" cy="316690"/>
          </a:xfrm>
          <a:prstGeom prst="rect">
            <a:avLst/>
          </a:prstGeom>
        </p:spPr>
        <p:txBody>
          <a:bodyPr wrap="square">
            <a:spAutoFit/>
          </a:bodyPr>
          <a:lstStyle/>
          <a:p>
            <a:pPr>
              <a:lnSpc>
                <a:spcPct val="150000"/>
              </a:lnSpc>
            </a:pPr>
            <a:r>
              <a:rPr lang="zh-CN" altLang="en-US" sz="1100" dirty="0">
                <a:solidFill>
                  <a:schemeClr val="tx1">
                    <a:lumMod val="85000"/>
                    <a:lumOff val="15000"/>
                  </a:schemeClr>
                </a:solidFill>
                <a:latin typeface="Microsoft JhengHei UI" panose="020B0604030504040204" pitchFamily="34" charset="-120"/>
                <a:ea typeface="Microsoft JhengHei UI" panose="020B0604030504040204" pitchFamily="34" charset="-120"/>
                <a:cs typeface="Microsoft Himalaya" panose="01010100010101010101" pitchFamily="2" charset="0"/>
              </a:rPr>
              <a:t>调性参考</a:t>
            </a:r>
          </a:p>
        </p:txBody>
      </p:sp>
    </p:spTree>
    <p:extLst>
      <p:ext uri="{BB962C8B-B14F-4D97-AF65-F5344CB8AC3E}">
        <p14:creationId xmlns:p14="http://schemas.microsoft.com/office/powerpoint/2010/main" val="395904727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1977</TotalTime>
  <Words>753</Words>
  <Application>Microsoft Office PowerPoint</Application>
  <PresentationFormat>自定义</PresentationFormat>
  <Paragraphs>155</Paragraphs>
  <Slides>16</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16</vt:i4>
      </vt:variant>
    </vt:vector>
  </HeadingPairs>
  <TitlesOfParts>
    <vt:vector size="22" baseType="lpstr">
      <vt:lpstr>Microsoft JhengHei UI</vt:lpstr>
      <vt:lpstr>Yu Gothic UI Light</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韧性城市</dc:title>
  <dc:creator>李 拓</dc:creator>
  <cp:lastModifiedBy>李 拓</cp:lastModifiedBy>
  <cp:revision>149</cp:revision>
  <dcterms:created xsi:type="dcterms:W3CDTF">2020-03-03T05:55:48Z</dcterms:created>
  <dcterms:modified xsi:type="dcterms:W3CDTF">2020-03-28T14:54:15Z</dcterms:modified>
</cp:coreProperties>
</file>